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</p:sldMasterIdLst>
  <p:notesMasterIdLst>
    <p:notesMasterId r:id="rId14"/>
  </p:notesMasterIdLst>
  <p:sldIdLst>
    <p:sldId id="489" r:id="rId2"/>
    <p:sldId id="616" r:id="rId3"/>
    <p:sldId id="617" r:id="rId4"/>
    <p:sldId id="623" r:id="rId5"/>
    <p:sldId id="624" r:id="rId6"/>
    <p:sldId id="596" r:id="rId7"/>
    <p:sldId id="618" r:id="rId8"/>
    <p:sldId id="619" r:id="rId9"/>
    <p:sldId id="620" r:id="rId10"/>
    <p:sldId id="622" r:id="rId11"/>
    <p:sldId id="626" r:id="rId12"/>
    <p:sldId id="542" r:id="rId13"/>
  </p:sldIdLst>
  <p:sldSz cx="12801600" cy="9601200" type="A3"/>
  <p:notesSz cx="6797675" cy="9926638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Calibri Light" panose="020F0302020204030204" pitchFamily="34" charset="0"/>
      <p:regular r:id="rId19"/>
      <p:italic r:id="rId20"/>
    </p:embeddedFont>
    <p:embeddedFont>
      <p:font typeface="Constantia" panose="02030602050306030303" pitchFamily="18" charset="0"/>
      <p:regular r:id="rId21"/>
      <p:bold r:id="rId22"/>
      <p:italic r:id="rId23"/>
      <p:boldItalic r:id="rId24"/>
    </p:embeddedFont>
  </p:embeddedFont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54850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1097006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645509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2194011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742514" algn="l" defTabSz="1097006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3291017" algn="l" defTabSz="1097006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839520" algn="l" defTabSz="1097006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4388023" algn="l" defTabSz="1097006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5581">
          <p15:clr>
            <a:srgbClr val="A4A3A4"/>
          </p15:clr>
        </p15:guide>
        <p15:guide id="2" pos="170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66"/>
    <a:srgbClr val="FF3399"/>
    <a:srgbClr val="008000"/>
    <a:srgbClr val="33CC33"/>
    <a:srgbClr val="FF33CC"/>
    <a:srgbClr val="990099"/>
    <a:srgbClr val="FFCCFF"/>
    <a:srgbClr val="EEF6F0"/>
    <a:srgbClr val="D0D6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63" autoAdjust="0"/>
    <p:restoredTop sz="95522" autoAdjust="0"/>
  </p:normalViewPr>
  <p:slideViewPr>
    <p:cSldViewPr snapToGrid="0">
      <p:cViewPr>
        <p:scale>
          <a:sx n="76" d="100"/>
          <a:sy n="76" d="100"/>
        </p:scale>
        <p:origin x="-114" y="-156"/>
      </p:cViewPr>
      <p:guideLst>
        <p:guide orient="horz" pos="5581"/>
        <p:guide pos="170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2946400" cy="496888"/>
          </a:xfrm>
          <a:prstGeom prst="rect">
            <a:avLst/>
          </a:prstGeom>
        </p:spPr>
        <p:txBody>
          <a:bodyPr vert="horz" lIns="91998" tIns="46000" rIns="91998" bIns="4600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3"/>
            <a:ext cx="2946400" cy="496888"/>
          </a:xfrm>
          <a:prstGeom prst="rect">
            <a:avLst/>
          </a:prstGeom>
        </p:spPr>
        <p:txBody>
          <a:bodyPr vert="horz" lIns="91998" tIns="46000" rIns="91998" bIns="46000" rtlCol="0"/>
          <a:lstStyle>
            <a:lvl1pPr algn="r">
              <a:defRPr sz="1200"/>
            </a:lvl1pPr>
          </a:lstStyle>
          <a:p>
            <a:fld id="{364AC6B0-C38D-44B3-B1E5-026FABB06AC7}" type="datetimeFigureOut">
              <a:rPr lang="ru-RU" smtClean="0"/>
              <a:pPr/>
              <a:t>14.12.2018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2813" y="741363"/>
            <a:ext cx="4972050" cy="3729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998" tIns="46000" rIns="91998" bIns="4600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4" y="4714877"/>
            <a:ext cx="5438775" cy="4467225"/>
          </a:xfrm>
          <a:prstGeom prst="rect">
            <a:avLst/>
          </a:prstGeom>
        </p:spPr>
        <p:txBody>
          <a:bodyPr vert="horz" lIns="91998" tIns="46000" rIns="91998" bIns="4600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6"/>
            <a:ext cx="2946400" cy="496887"/>
          </a:xfrm>
          <a:prstGeom prst="rect">
            <a:avLst/>
          </a:prstGeom>
        </p:spPr>
        <p:txBody>
          <a:bodyPr vert="horz" lIns="91998" tIns="46000" rIns="91998" bIns="4600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6"/>
            <a:ext cx="2946400" cy="496887"/>
          </a:xfrm>
          <a:prstGeom prst="rect">
            <a:avLst/>
          </a:prstGeom>
        </p:spPr>
        <p:txBody>
          <a:bodyPr vert="horz" lIns="91998" tIns="46000" rIns="91998" bIns="46000" rtlCol="0" anchor="b"/>
          <a:lstStyle>
            <a:lvl1pPr algn="r">
              <a:defRPr sz="1200"/>
            </a:lvl1pPr>
          </a:lstStyle>
          <a:p>
            <a:fld id="{C608DC69-DD7A-435E-BB76-5052C14525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300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970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48503" algn="l" defTabSz="10970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97006" algn="l" defTabSz="10970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645509" algn="l" defTabSz="10970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194011" algn="l" defTabSz="10970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742514" algn="l" defTabSz="10970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91017" algn="l" defTabSz="10970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39520" algn="l" defTabSz="10970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88023" algn="l" defTabSz="10970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00200" y="1571309"/>
            <a:ext cx="9601200" cy="3342640"/>
          </a:xfrm>
        </p:spPr>
        <p:txBody>
          <a:bodyPr anchor="b"/>
          <a:lstStyle>
            <a:lvl1pPr algn="ctr"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2900"/>
            </a:lvl1pPr>
            <a:lvl2pPr marL="548503" indent="0" algn="ctr">
              <a:buNone/>
              <a:defRPr sz="2400"/>
            </a:lvl2pPr>
            <a:lvl3pPr marL="1097006" indent="0" algn="ctr">
              <a:buNone/>
              <a:defRPr sz="2200"/>
            </a:lvl3pPr>
            <a:lvl4pPr marL="1645509" indent="0" algn="ctr">
              <a:buNone/>
              <a:defRPr sz="1900"/>
            </a:lvl4pPr>
            <a:lvl5pPr marL="2194011" indent="0" algn="ctr">
              <a:buNone/>
              <a:defRPr sz="1900"/>
            </a:lvl5pPr>
            <a:lvl6pPr marL="2742514" indent="0" algn="ctr">
              <a:buNone/>
              <a:defRPr sz="1900"/>
            </a:lvl6pPr>
            <a:lvl7pPr marL="3291017" indent="0" algn="ctr">
              <a:buNone/>
              <a:defRPr sz="1900"/>
            </a:lvl7pPr>
            <a:lvl8pPr marL="3839520" indent="0" algn="ctr">
              <a:buNone/>
              <a:defRPr sz="1900"/>
            </a:lvl8pPr>
            <a:lvl9pPr marL="4388023" indent="0" algn="ctr">
              <a:buNone/>
              <a:defRPr sz="19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28ED-B2EE-4F15-A0C7-6C0A4540E0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873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CD68-0AFD-4048-852E-53B764BC6E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1189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73443" y="6425249"/>
            <a:ext cx="11041380" cy="2100262"/>
          </a:xfrm>
        </p:spPr>
        <p:txBody>
          <a:bodyPr/>
          <a:lstStyle>
            <a:lvl1pPr marL="0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1pPr>
            <a:lvl2pPr marL="54850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006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64550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194011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274251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29101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383952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38802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2171C-80CF-4EB9-A959-3CDAA13E4B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377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80110" y="2555874"/>
            <a:ext cx="5440680" cy="609187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480810" y="2555874"/>
            <a:ext cx="5440680" cy="609187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7E1EA-8D70-4860-BF45-409C57149F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932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1777" y="511176"/>
            <a:ext cx="11041380" cy="185578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81779" y="2353629"/>
            <a:ext cx="5415676" cy="1153477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8503" indent="0">
              <a:buNone/>
              <a:defRPr sz="2400" b="1"/>
            </a:lvl2pPr>
            <a:lvl3pPr marL="1097006" indent="0">
              <a:buNone/>
              <a:defRPr sz="2200" b="1"/>
            </a:lvl3pPr>
            <a:lvl4pPr marL="1645509" indent="0">
              <a:buNone/>
              <a:defRPr sz="1900" b="1"/>
            </a:lvl4pPr>
            <a:lvl5pPr marL="2194011" indent="0">
              <a:buNone/>
              <a:defRPr sz="1900" b="1"/>
            </a:lvl5pPr>
            <a:lvl6pPr marL="2742514" indent="0">
              <a:buNone/>
              <a:defRPr sz="1900" b="1"/>
            </a:lvl6pPr>
            <a:lvl7pPr marL="3291017" indent="0">
              <a:buNone/>
              <a:defRPr sz="1900" b="1"/>
            </a:lvl7pPr>
            <a:lvl8pPr marL="3839520" indent="0">
              <a:buNone/>
              <a:defRPr sz="1900" b="1"/>
            </a:lvl8pPr>
            <a:lvl9pPr marL="4388023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480810" y="2353629"/>
            <a:ext cx="5442347" cy="1153477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8503" indent="0">
              <a:buNone/>
              <a:defRPr sz="2400" b="1"/>
            </a:lvl2pPr>
            <a:lvl3pPr marL="1097006" indent="0">
              <a:buNone/>
              <a:defRPr sz="2200" b="1"/>
            </a:lvl3pPr>
            <a:lvl4pPr marL="1645509" indent="0">
              <a:buNone/>
              <a:defRPr sz="1900" b="1"/>
            </a:lvl4pPr>
            <a:lvl5pPr marL="2194011" indent="0">
              <a:buNone/>
              <a:defRPr sz="1900" b="1"/>
            </a:lvl5pPr>
            <a:lvl6pPr marL="2742514" indent="0">
              <a:buNone/>
              <a:defRPr sz="1900" b="1"/>
            </a:lvl6pPr>
            <a:lvl7pPr marL="3291017" indent="0">
              <a:buNone/>
              <a:defRPr sz="1900" b="1"/>
            </a:lvl7pPr>
            <a:lvl8pPr marL="3839520" indent="0">
              <a:buNone/>
              <a:defRPr sz="1900" b="1"/>
            </a:lvl8pPr>
            <a:lvl9pPr marL="4388023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480810" y="3507105"/>
            <a:ext cx="5442347" cy="51584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C3CE3-15E3-41B9-AE14-EA2B846D9B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066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D3E9E-ECEF-4AC7-BCA9-85B732FA39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313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A9584-6FC9-446B-89E9-C9D48C4D16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4262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1779" y="640081"/>
            <a:ext cx="4128849" cy="2240280"/>
          </a:xfrm>
        </p:spPr>
        <p:txBody>
          <a:bodyPr anchor="b"/>
          <a:lstStyle>
            <a:lvl1pPr>
              <a:defRPr sz="38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42347" y="1382396"/>
            <a:ext cx="6480810" cy="6823074"/>
          </a:xfrm>
        </p:spPr>
        <p:txBody>
          <a:bodyPr/>
          <a:lstStyle>
            <a:lvl1pPr>
              <a:defRPr sz="3800"/>
            </a:lvl1pPr>
            <a:lvl2pPr>
              <a:defRPr sz="34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81779" y="2880359"/>
            <a:ext cx="4128849" cy="5336224"/>
          </a:xfrm>
        </p:spPr>
        <p:txBody>
          <a:bodyPr/>
          <a:lstStyle>
            <a:lvl1pPr marL="0" indent="0">
              <a:buNone/>
              <a:defRPr sz="1900"/>
            </a:lvl1pPr>
            <a:lvl2pPr marL="548503" indent="0">
              <a:buNone/>
              <a:defRPr sz="1700"/>
            </a:lvl2pPr>
            <a:lvl3pPr marL="1097006" indent="0">
              <a:buNone/>
              <a:defRPr sz="1400"/>
            </a:lvl3pPr>
            <a:lvl4pPr marL="1645509" indent="0">
              <a:buNone/>
              <a:defRPr sz="1200"/>
            </a:lvl4pPr>
            <a:lvl5pPr marL="2194011" indent="0">
              <a:buNone/>
              <a:defRPr sz="1200"/>
            </a:lvl5pPr>
            <a:lvl6pPr marL="2742514" indent="0">
              <a:buNone/>
              <a:defRPr sz="1200"/>
            </a:lvl6pPr>
            <a:lvl7pPr marL="3291017" indent="0">
              <a:buNone/>
              <a:defRPr sz="1200"/>
            </a:lvl7pPr>
            <a:lvl8pPr marL="3839520" indent="0">
              <a:buNone/>
              <a:defRPr sz="1200"/>
            </a:lvl8pPr>
            <a:lvl9pPr marL="4388023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EB9F3-39CE-44E7-B9F9-66414ECE55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878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1779" y="640081"/>
            <a:ext cx="4128849" cy="2240280"/>
          </a:xfrm>
        </p:spPr>
        <p:txBody>
          <a:bodyPr anchor="b"/>
          <a:lstStyle>
            <a:lvl1pPr>
              <a:defRPr sz="38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442347" y="1382396"/>
            <a:ext cx="6480810" cy="6823074"/>
          </a:xfrm>
        </p:spPr>
        <p:txBody>
          <a:bodyPr rtlCol="0">
            <a:normAutofit/>
          </a:bodyPr>
          <a:lstStyle>
            <a:lvl1pPr marL="0" indent="0">
              <a:buNone/>
              <a:defRPr sz="3800"/>
            </a:lvl1pPr>
            <a:lvl2pPr marL="548503" indent="0">
              <a:buNone/>
              <a:defRPr sz="3400"/>
            </a:lvl2pPr>
            <a:lvl3pPr marL="1097006" indent="0">
              <a:buNone/>
              <a:defRPr sz="2900"/>
            </a:lvl3pPr>
            <a:lvl4pPr marL="1645509" indent="0">
              <a:buNone/>
              <a:defRPr sz="2400"/>
            </a:lvl4pPr>
            <a:lvl5pPr marL="2194011" indent="0">
              <a:buNone/>
              <a:defRPr sz="2400"/>
            </a:lvl5pPr>
            <a:lvl6pPr marL="2742514" indent="0">
              <a:buNone/>
              <a:defRPr sz="2400"/>
            </a:lvl6pPr>
            <a:lvl7pPr marL="3291017" indent="0">
              <a:buNone/>
              <a:defRPr sz="2400"/>
            </a:lvl7pPr>
            <a:lvl8pPr marL="3839520" indent="0">
              <a:buNone/>
              <a:defRPr sz="2400"/>
            </a:lvl8pPr>
            <a:lvl9pPr marL="4388023" indent="0">
              <a:buNone/>
              <a:defRPr sz="24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81779" y="2880359"/>
            <a:ext cx="4128849" cy="5336224"/>
          </a:xfrm>
        </p:spPr>
        <p:txBody>
          <a:bodyPr/>
          <a:lstStyle>
            <a:lvl1pPr marL="0" indent="0">
              <a:buNone/>
              <a:defRPr sz="1900"/>
            </a:lvl1pPr>
            <a:lvl2pPr marL="548503" indent="0">
              <a:buNone/>
              <a:defRPr sz="1700"/>
            </a:lvl2pPr>
            <a:lvl3pPr marL="1097006" indent="0">
              <a:buNone/>
              <a:defRPr sz="1400"/>
            </a:lvl3pPr>
            <a:lvl4pPr marL="1645509" indent="0">
              <a:buNone/>
              <a:defRPr sz="1200"/>
            </a:lvl4pPr>
            <a:lvl5pPr marL="2194011" indent="0">
              <a:buNone/>
              <a:defRPr sz="1200"/>
            </a:lvl5pPr>
            <a:lvl6pPr marL="2742514" indent="0">
              <a:buNone/>
              <a:defRPr sz="1200"/>
            </a:lvl6pPr>
            <a:lvl7pPr marL="3291017" indent="0">
              <a:buNone/>
              <a:defRPr sz="1200"/>
            </a:lvl7pPr>
            <a:lvl8pPr marL="3839520" indent="0">
              <a:buNone/>
              <a:defRPr sz="1200"/>
            </a:lvl8pPr>
            <a:lvl9pPr marL="4388023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B362C-59B7-4224-B209-68A5E34A71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1016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EBDE8-C4F5-46D8-A81D-B6AF711C3B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4636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161145" y="511175"/>
            <a:ext cx="2760345" cy="813657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80110" y="511175"/>
            <a:ext cx="8121015" cy="813657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9F1A9-CE99-4E9B-9B96-ACE372EA20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34246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4716596"/>
      </p:ext>
    </p:extLst>
  </p:cSld>
  <p:clrMapOvr>
    <a:masterClrMapping/>
  </p:clrMapOvr>
  <p:transition/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80110" y="511176"/>
            <a:ext cx="11041380" cy="185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9701" tIns="54850" rIns="109701" bIns="548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80110" y="2555874"/>
            <a:ext cx="11041380" cy="6091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9701" tIns="54850" rIns="109701" bIns="548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109701" tIns="54850" rIns="109701" bIns="5485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109701" tIns="54850" rIns="109701" bIns="5485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109701" tIns="54850" rIns="109701" bIns="5485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F6D111-74A9-45D9-ADCC-62D41ADA5A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 Light" pitchFamily="34" charset="0"/>
        </a:defRPr>
      </a:lvl5pPr>
      <a:lvl6pPr marL="548503" algn="l" rtl="0" fontAlgn="base">
        <a:lnSpc>
          <a:spcPct val="90000"/>
        </a:lnSpc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 Light" pitchFamily="34" charset="0"/>
        </a:defRPr>
      </a:lvl6pPr>
      <a:lvl7pPr marL="1097006" algn="l" rtl="0" fontAlgn="base">
        <a:lnSpc>
          <a:spcPct val="90000"/>
        </a:lnSpc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 Light" pitchFamily="34" charset="0"/>
        </a:defRPr>
      </a:lvl7pPr>
      <a:lvl8pPr marL="1645509" algn="l" rtl="0" fontAlgn="base">
        <a:lnSpc>
          <a:spcPct val="90000"/>
        </a:lnSpc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 Light" pitchFamily="34" charset="0"/>
        </a:defRPr>
      </a:lvl8pPr>
      <a:lvl9pPr marL="2194011" algn="l" rtl="0" fontAlgn="base">
        <a:lnSpc>
          <a:spcPct val="90000"/>
        </a:lnSpc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 Light" pitchFamily="34" charset="0"/>
        </a:defRPr>
      </a:lvl9pPr>
    </p:titleStyle>
    <p:bodyStyle>
      <a:lvl1pPr marL="274251" indent="-274251" algn="l" rtl="0" eaLnBrk="0" fontAlgn="base" hangingPunct="0">
        <a:lnSpc>
          <a:spcPct val="90000"/>
        </a:lnSpc>
        <a:spcBef>
          <a:spcPts val="1200"/>
        </a:spcBef>
        <a:spcAft>
          <a:spcPct val="0"/>
        </a:spcAft>
        <a:buFont typeface="Arial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822754" indent="-274251" algn="l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Font typeface="Arial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257" indent="-274251" algn="l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919760" indent="-274251" algn="l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68263" indent="-274251" algn="l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16766" indent="-274251" algn="l" defTabSz="1097006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565268" indent="-274251" algn="l" defTabSz="1097006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4113771" indent="-274251" algn="l" defTabSz="1097006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662274" indent="-274251" algn="l" defTabSz="1097006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9700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8503" algn="l" defTabSz="109700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006" algn="l" defTabSz="109700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45509" algn="l" defTabSz="109700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94011" algn="l" defTabSz="109700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42514" algn="l" defTabSz="109700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91017" algn="l" defTabSz="109700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39520" algn="l" defTabSz="109700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88023" algn="l" defTabSz="109700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4CB7694D7653052B8695181CA7E2AA03193BB4DE648FF24E9C2FBFFF172A7B3D7FA6EE08FBA03DAFSEt9J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A83A3C32DEB6E9336E4AC9108E2707FFF900487F466C7B025D8F774ADC5E328C328CA286D2C4EB77O0V9L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smtClean="0">
                <a:solidFill>
                  <a:schemeClr val="bg1"/>
                </a:solidFill>
              </a:rPr>
              <a:pPr>
                <a:defRPr/>
              </a:pPr>
              <a:t>1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46836" y="3212904"/>
            <a:ext cx="9896354" cy="3062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3500" b="1" dirty="0" smtClean="0">
                <a:latin typeface="Times New Roman" pitchFamily="18" charset="0"/>
                <a:cs typeface="Times New Roman" pitchFamily="18" charset="0"/>
              </a:rPr>
              <a:t>Казначейское сопровождение государственных контрактов, заключенных государственными заказчиками с головными исполнителями (соисполнителями).</a:t>
            </a:r>
            <a:endParaRPr lang="ru-RU" altLang="ru-RU" sz="35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altLang="ru-RU" sz="3500" b="1" dirty="0">
                <a:latin typeface="Times New Roman" pitchFamily="18" charset="0"/>
                <a:cs typeface="Times New Roman" pitchFamily="18" charset="0"/>
              </a:rPr>
              <a:t>Новации 2019 </a:t>
            </a:r>
            <a:r>
              <a:rPr lang="ru-RU" altLang="ru-RU" sz="3500" b="1" dirty="0" smtClean="0">
                <a:latin typeface="Times New Roman" pitchFamily="18" charset="0"/>
                <a:cs typeface="Times New Roman" pitchFamily="18" charset="0"/>
              </a:rPr>
              <a:t>года.</a:t>
            </a:r>
            <a:r>
              <a:rPr lang="ru-RU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7639925" y="7042480"/>
            <a:ext cx="45488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/>
              <a:t>Начальник отдела казначейского сопровождения </a:t>
            </a:r>
          </a:p>
          <a:p>
            <a:pPr algn="r"/>
            <a:r>
              <a:rPr lang="ru-RU" dirty="0" smtClean="0"/>
              <a:t>УФК по Самарской области</a:t>
            </a:r>
          </a:p>
          <a:p>
            <a:pPr algn="r"/>
            <a:r>
              <a:rPr lang="ru-RU" dirty="0" smtClean="0"/>
              <a:t>А. Е. Александрова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09731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57924" y="206694"/>
            <a:ext cx="11354752" cy="944562"/>
          </a:xfrm>
          <a:prstGeom prst="rect">
            <a:avLst/>
          </a:prstGeom>
          <a:gradFill>
            <a:gsLst>
              <a:gs pos="61000">
                <a:schemeClr val="accent1">
                  <a:lumMod val="0"/>
                  <a:lumOff val="100000"/>
                </a:schemeClr>
              </a:gs>
              <a:gs pos="97000">
                <a:srgbClr val="BDD0E6"/>
              </a:gs>
              <a:gs pos="94000">
                <a:schemeClr val="accent1">
                  <a:lumMod val="0"/>
                  <a:lumOff val="100000"/>
                </a:schemeClr>
              </a:gs>
              <a:gs pos="73000">
                <a:schemeClr val="accent1">
                  <a:lumMod val="26000"/>
                  <a:lumOff val="74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КС подлежат следующие целевые средства, предоставленные из федерального бюджета: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17806" y="7378761"/>
            <a:ext cx="12410440" cy="1163990"/>
          </a:xfrm>
          <a:prstGeom prst="rect">
            <a:avLst/>
          </a:prstGeom>
          <a:noFill/>
          <a:ln w="15875">
            <a:solidFill>
              <a:srgbClr val="43542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/>
          <a:p>
            <a:pPr marL="400050" indent="-400050" algn="ctr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100" b="1" dirty="0">
                <a:solidFill>
                  <a:prstClr val="black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средства, получаемые юр. лицами и индивид. предпринимателями в случаях, установленных Правительством РФ;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84468" y="5534006"/>
            <a:ext cx="12430442" cy="1272658"/>
          </a:xfrm>
          <a:prstGeom prst="rect">
            <a:avLst/>
          </a:prstGeom>
          <a:noFill/>
          <a:ln w="15875">
            <a:solidFill>
              <a:srgbClr val="43542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/>
          <a:p>
            <a:pPr marL="400050" indent="-400050" algn="ctr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100" b="1" dirty="0">
                <a:solidFill>
                  <a:prstClr val="black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расчеты по ГК </a:t>
            </a:r>
            <a:r>
              <a:rPr lang="ru-RU" sz="2100" b="1" dirty="0">
                <a:solidFill>
                  <a:srgbClr val="0070C0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в случаях, установленных Правительством РФ, </a:t>
            </a:r>
            <a:r>
              <a:rPr lang="ru-RU" sz="2100" b="1" dirty="0">
                <a:solidFill>
                  <a:prstClr val="black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заключаемым с ед. поставщиком, а также по контрактам (договорам), заключаемым в рамках их исполнения;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37808" y="2471805"/>
            <a:ext cx="12410440" cy="705631"/>
          </a:xfrm>
          <a:prstGeom prst="rect">
            <a:avLst/>
          </a:prstGeom>
          <a:noFill/>
          <a:ln w="15875">
            <a:solidFill>
              <a:srgbClr val="43542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/>
          <a:p>
            <a:pPr marL="400050" indent="-400050" algn="ctr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100" b="1" dirty="0" smtClean="0">
                <a:solidFill>
                  <a:prstClr val="black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авансовые платежи по ГК (за исключением ГК по ГОЗ), заключаемым на сумму 100 млн. руб. и более, а также по контрактам (договорам), заключаемым в рамках их исполнения;</a:t>
            </a:r>
            <a:endParaRPr lang="ru-RU" sz="2100" b="1" dirty="0">
              <a:solidFill>
                <a:prstClr val="black"/>
              </a:solidFill>
              <a:latin typeface="Constantia" panose="02030602050306030303" pitchFamily="18" charset="0"/>
              <a:cs typeface="Times New Roman" panose="02020603050405020304" pitchFamily="18" charset="0"/>
            </a:endParaRPr>
          </a:p>
        </p:txBody>
      </p:sp>
      <p:sp>
        <p:nvSpPr>
          <p:cNvPr id="16395" name="Прямоугольник 2"/>
          <p:cNvSpPr>
            <a:spLocks noChangeArrowheads="1"/>
          </p:cNvSpPr>
          <p:nvPr/>
        </p:nvSpPr>
        <p:spPr bwMode="auto">
          <a:xfrm>
            <a:off x="204471" y="1151256"/>
            <a:ext cx="12337098" cy="91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8016" tIns="64008" rIns="128016" bIns="6400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/>
            <a:r>
              <a:rPr lang="ru-RU" altLang="ru-RU" sz="2800" dirty="0">
                <a:latin typeface="Times New Roman" pitchFamily="18" charset="0"/>
                <a:cs typeface="Times New Roman" pitchFamily="18" charset="0"/>
              </a:rPr>
              <a:t>Ч.2. </a:t>
            </a:r>
            <a:r>
              <a:rPr lang="ru-RU" altLang="ru-RU" sz="2300" b="1" dirty="0">
                <a:latin typeface="Times New Roman" pitchFamily="18" charset="0"/>
                <a:cs typeface="Times New Roman" pitchFamily="18" charset="0"/>
              </a:rPr>
              <a:t>Установить, что казначейскому сопровождению подлежат следующие целевые средства,  </a:t>
            </a:r>
            <a:r>
              <a:rPr lang="ru-RU" altLang="ru-RU" sz="23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направляемые в том числе на реализацию национальных проектов: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67800" y="3835388"/>
            <a:ext cx="12410440" cy="1312809"/>
          </a:xfrm>
          <a:prstGeom prst="rect">
            <a:avLst/>
          </a:prstGeom>
          <a:noFill/>
          <a:ln w="15875">
            <a:solidFill>
              <a:srgbClr val="43542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/>
          <a:p>
            <a:pPr marL="400050" indent="-400050" algn="ctr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sz="2100" b="1" dirty="0">
              <a:solidFill>
                <a:prstClr val="black"/>
              </a:solidFill>
              <a:latin typeface="Constantia" panose="02030602050306030303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5573" y="3835388"/>
            <a:ext cx="1237710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100" b="1" dirty="0">
                <a:latin typeface="Constantia" panose="02030602050306030303" pitchFamily="18" charset="0"/>
              </a:rPr>
              <a:t>авансовые платежи по государственным контрактам о поставке товаров, выполнении работ, оказании услуг (за исключением государственных контрактов, заключаемых в целях реализации государственного оборонного заказа), заключаемым на сумму 100 000,0 тыс. рублей и более</a:t>
            </a:r>
            <a:endParaRPr lang="ru-RU" sz="2100" b="1"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46186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8DA9E3-BE1F-4C66-AA1A-9351C8617AB3}" type="slidenum">
              <a:rPr lang="en-US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091373" y="1235710"/>
            <a:ext cx="9663430" cy="1060133"/>
          </a:xfrm>
          <a:gradFill>
            <a:gsLst>
              <a:gs pos="18000">
                <a:schemeClr val="accent1">
                  <a:lumMod val="0"/>
                  <a:lumOff val="100000"/>
                </a:schemeClr>
              </a:gs>
              <a:gs pos="97000">
                <a:srgbClr val="BDD0E6"/>
              </a:gs>
              <a:gs pos="74000">
                <a:schemeClr val="accent1">
                  <a:lumMod val="45000"/>
                  <a:lumOff val="55000"/>
                </a:schemeClr>
              </a:gs>
              <a:gs pos="53000">
                <a:schemeClr val="accent1">
                  <a:lumMod val="26000"/>
                  <a:lumOff val="74000"/>
                </a:schemeClr>
              </a:gs>
            </a:gsLst>
            <a:lin ang="3600000" scaled="0"/>
          </a:gradFill>
        </p:spPr>
        <p:txBody>
          <a:bodyPr rtlCol="0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400" b="1" dirty="0">
                <a:latin typeface="Constantia" panose="02030602050306030303" pitchFamily="18" charset="0"/>
              </a:rPr>
              <a:t>КС не подлежат целевые средства, предоставляемые</a:t>
            </a:r>
            <a:r>
              <a:rPr lang="en-US" sz="3400" b="1" dirty="0">
                <a:latin typeface="Constantia" panose="02030602050306030303" pitchFamily="18" charset="0"/>
              </a:rPr>
              <a:t>:</a:t>
            </a:r>
            <a:endParaRPr lang="ru-RU" sz="3400" b="1" dirty="0">
              <a:latin typeface="Constantia" panose="02030602050306030303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03944" y="2397869"/>
            <a:ext cx="4067420" cy="473976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 lIns="128016" tIns="64008" rIns="128016" bIns="64008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основании ГК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247" y="2438072"/>
            <a:ext cx="3094591" cy="473976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 lIns="128016" tIns="64008" rIns="128016" bIns="64008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ГОЗ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703944" y="3184389"/>
            <a:ext cx="4116879" cy="1615827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 lIns="128016" tIns="64008" rIns="128016" bIns="64008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законодательством Российской Федерации о контрактной системе в сфере закупок товаров, работ, услуг для обеспечения государственных и муниципальных нужд, исполнение которых подлежит банковскому сопровождению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53403" y="5002268"/>
            <a:ext cx="4067420" cy="3360920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 lIns="128016" tIns="64008" rIns="128016" bIns="64008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целях приобретения услуг связи, коммунальных услуг, электроэнергии, услуг по организации и осуществлению перевозки грузов и пассажиров железнодорожным транспортом общего пользования, авиационных и железнодорожных билетов, билетов для проезда городским и пригородным транспортом, подписки на периодические издания, аренды, осуществления работ по переносу (переустройству, присоединению) принадлежащих юридическим лицам инженерных сетей, коммуникаций, сооружений в соответствии с законодательством Российской Федерации о градостроительной деятельности, осуществления страхования в соответствии со страховым законодательством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850247" y="3220578"/>
            <a:ext cx="3094592" cy="5299913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 lIns="128016" tIns="64008" rIns="128016" bIns="64008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основании государственных контрактов, контрактов (договоров), заключаемых в целях приобретения услуг связи, коммунальных услуг, электроэнергии,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 по 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и осуществлению перевозки грузов и пассажиров железнодорожным транспортом общего пользования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авиационных и железнодорожных билетов, билетов для проезда городским и пригородным транспортом, подписки на периодические издания, аренды, осуществления работ по переносу (переустройству, присоединению) принадлежащих юридическим лицам инженерных сетей, коммуникаций, сооружений в соответствии с законодательством Российской Федерации о градостроительной деятельности, осуществления страхования в соответствии со страховым законодательством</a:t>
            </a:r>
          </a:p>
        </p:txBody>
      </p:sp>
    </p:spTree>
    <p:extLst>
      <p:ext uri="{BB962C8B-B14F-4D97-AF65-F5344CB8AC3E}">
        <p14:creationId xmlns:p14="http://schemas.microsoft.com/office/powerpoint/2010/main" val="2206944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930075" y="8968340"/>
            <a:ext cx="566725" cy="51117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sp>
        <p:nvSpPr>
          <p:cNvPr id="4" name="TextBox 101"/>
          <p:cNvSpPr txBox="1">
            <a:spLocks noChangeArrowheads="1"/>
          </p:cNvSpPr>
          <p:nvPr/>
        </p:nvSpPr>
        <p:spPr bwMode="auto">
          <a:xfrm>
            <a:off x="5881511" y="364919"/>
            <a:ext cx="6615289" cy="923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</a:t>
            </a:r>
            <a:r>
              <a:rPr lang="ru-RU" alt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29.11.2018 </a:t>
            </a:r>
            <a:r>
              <a:rPr lang="ru-RU" alt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г. № </a:t>
            </a:r>
            <a:r>
              <a:rPr lang="ru-RU" alt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459                            «О </a:t>
            </a:r>
            <a:r>
              <a:rPr lang="ru-RU" alt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ФЕДЕРАЛЬНОМ БЮДЖЕТЕ НА </a:t>
            </a:r>
            <a:r>
              <a:rPr lang="ru-RU" alt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2019 </a:t>
            </a:r>
            <a:r>
              <a:rPr lang="ru-RU" alt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ГОД И ПЛАНОВЫЙ ПЕРИОД </a:t>
            </a:r>
            <a:r>
              <a:rPr lang="ru-RU" alt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2020-2021 ГОДОВ»</a:t>
            </a:r>
            <a:endParaRPr lang="ru-RU" alt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1712911"/>
              </p:ext>
            </p:extLst>
          </p:nvPr>
        </p:nvGraphicFramePr>
        <p:xfrm>
          <a:off x="598312" y="1535289"/>
          <a:ext cx="11774310" cy="8728929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1774310"/>
              </a:tblGrid>
              <a:tr h="0">
                <a:tc>
                  <a:txBody>
                    <a:bodyPr/>
                    <a:lstStyle/>
                    <a:p>
                      <a:pPr marL="0" marR="0" indent="0" algn="ctr" defTabSz="109700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i="1" dirty="0" smtClean="0">
                        <a:solidFill>
                          <a:srgbClr val="0000FF"/>
                        </a:solidFill>
                      </a:endParaRPr>
                    </a:p>
                  </a:txBody>
                  <a:tcPr marT="0" marB="0" anchor="ctr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08298">
                <a:tc>
                  <a:txBody>
                    <a:bodyPr/>
                    <a:lstStyle/>
                    <a:p>
                      <a:endParaRPr lang="ru-RU" sz="2300" b="1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109700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300" b="1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109700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300" b="1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109700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3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Пункт 5 Части 2 Статьи 5 459-ФЗ устанавливает, что казначейскому сопровождению подлежат </a:t>
                      </a:r>
                      <a:r>
                        <a:rPr lang="ru-RU" sz="22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3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расчеты по государственным контрактам</a:t>
                      </a:r>
                      <a:r>
                        <a:rPr lang="ru-RU" sz="22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3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 случаях, установленных Правительством Российской Федерации, заключаемым в соответствии с </a:t>
                      </a:r>
                      <a:r>
                        <a:rPr lang="ru-RU" sz="23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hlinkClick r:id="rId2"/>
                        </a:rPr>
                        <a:t>пунктом 2 части 1 статьи 93 Федерального закона от 5 апреля 2013 года N 44-ФЗ "О контрактной системе в сфере закупок товаров, работ, услуг для обеспечения государственных и муниципальных нужд", а также расчеты по контрактам (договорам), заключаемым в целях исполнения указанных государственных контрактов;</a:t>
                      </a:r>
                    </a:p>
                    <a:p>
                      <a:pPr marL="0" marR="0" indent="0" algn="ctr" defTabSz="109700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300" b="1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1" indent="450000" algn="just" defTabSz="1097006" rtl="0" eaLnBrk="1" latinLnBrk="0" hangingPunct="1">
                        <a:spcBef>
                          <a:spcPts val="0"/>
                        </a:spcBef>
                        <a:buFont typeface="+mj-lt"/>
                        <a:buNone/>
                      </a:pPr>
                      <a:endParaRPr lang="ru-RU" sz="2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108000" marB="108000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6311">
                <a:tc>
                  <a:txBody>
                    <a:bodyPr/>
                    <a:lstStyle/>
                    <a:p>
                      <a:pPr marL="0" lvl="1" indent="450000" algn="just" defTabSz="1097006" rtl="0" eaLnBrk="1" latinLnBrk="0" hangingPunct="1">
                        <a:spcBef>
                          <a:spcPts val="0"/>
                        </a:spcBef>
                        <a:buFont typeface="+mj-lt"/>
                        <a:buNone/>
                      </a:pPr>
                      <a:endParaRPr lang="ru-RU" sz="15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108000" marB="108000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979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930075" y="8968340"/>
            <a:ext cx="566725" cy="51117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sp>
        <p:nvSpPr>
          <p:cNvPr id="4" name="TextBox 101"/>
          <p:cNvSpPr txBox="1">
            <a:spLocks noChangeArrowheads="1"/>
          </p:cNvSpPr>
          <p:nvPr/>
        </p:nvSpPr>
        <p:spPr bwMode="auto">
          <a:xfrm>
            <a:off x="5881511" y="364919"/>
            <a:ext cx="6615289" cy="12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 КОНТРАКТНОЙ СИСТЕМЕ В СФЕРЕ ЗАКУПОК ТОВАРОВ, РАБОТ, УСЛУГ ДЛЯ ОБЕСПЕЧЕНИЯ ГОСУДАРСТВЕННЫХ И МУНИЦИПАЛЬНЫХ НУЖД </a:t>
            </a: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№ 44-ФЗ от 05.04.2013</a:t>
            </a:r>
            <a:endParaRPr lang="ru-RU" alt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8568081"/>
              </p:ext>
            </p:extLst>
          </p:nvPr>
        </p:nvGraphicFramePr>
        <p:xfrm>
          <a:off x="598312" y="1535289"/>
          <a:ext cx="11774310" cy="8728929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1774310"/>
              </a:tblGrid>
              <a:tr h="0">
                <a:tc>
                  <a:txBody>
                    <a:bodyPr/>
                    <a:lstStyle/>
                    <a:p>
                      <a:pPr marL="0" marR="0" indent="0" algn="ctr" defTabSz="109700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i="1" dirty="0" smtClean="0">
                        <a:solidFill>
                          <a:srgbClr val="0000FF"/>
                        </a:solidFill>
                      </a:endParaRPr>
                    </a:p>
                  </a:txBody>
                  <a:tcPr marT="0" marB="0" anchor="ctr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08298">
                <a:tc>
                  <a:txBody>
                    <a:bodyPr/>
                    <a:lstStyle/>
                    <a:p>
                      <a:endParaRPr lang="ru-RU" sz="2300" b="1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109700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109700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5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Пункт 2 Части 1 Стать93 Федерального закона № 44-ФЗ от 05.04.2013</a:t>
                      </a:r>
                    </a:p>
                    <a:p>
                      <a:pPr marL="0" marR="0" indent="0" algn="ctr" defTabSz="109700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109700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Осуществление закупки для государственных нужд у единственного поставщика (подрядчика, исполнителя), определенного указом или распоряжением Президента Российской Федерации, либо в случаях, установленных поручениями Президента Российской Федерации, у поставщика (подрядчика, исполнителя), определенного постановлением или распоряжением Правительства Российской Федерации. </a:t>
                      </a:r>
                    </a:p>
                    <a:p>
                      <a:pPr marL="0" marR="0" indent="0" algn="ctr" defTabSz="109700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 таких правовых актах указываются предмет контракта, а также может быть указан предельный срок, на который заключается контракт, и определена обязанность заказчика установить требование обеспечения исполнения контракта. </a:t>
                      </a:r>
                    </a:p>
                    <a:p>
                      <a:endParaRPr lang="ru-RU" sz="2300" b="1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1" indent="450000" algn="just" defTabSz="1097006" rtl="0" eaLnBrk="1" latinLnBrk="0" hangingPunct="1">
                        <a:spcBef>
                          <a:spcPts val="0"/>
                        </a:spcBef>
                        <a:buFont typeface="+mj-lt"/>
                        <a:buNone/>
                      </a:pPr>
                      <a:endParaRPr lang="ru-RU" sz="2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108000" marB="108000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6311">
                <a:tc>
                  <a:txBody>
                    <a:bodyPr/>
                    <a:lstStyle/>
                    <a:p>
                      <a:pPr marL="0" lvl="1" indent="450000" algn="just" defTabSz="1097006" rtl="0" eaLnBrk="1" latinLnBrk="0" hangingPunct="1">
                        <a:spcBef>
                          <a:spcPts val="0"/>
                        </a:spcBef>
                        <a:buFont typeface="+mj-lt"/>
                        <a:buNone/>
                      </a:pPr>
                      <a:endParaRPr lang="ru-RU" sz="15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108000" marB="108000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9259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930075" y="8968340"/>
            <a:ext cx="566725" cy="51117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sp>
        <p:nvSpPr>
          <p:cNvPr id="4" name="TextBox 101"/>
          <p:cNvSpPr txBox="1">
            <a:spLocks noChangeArrowheads="1"/>
          </p:cNvSpPr>
          <p:nvPr/>
        </p:nvSpPr>
        <p:spPr bwMode="auto">
          <a:xfrm>
            <a:off x="5881511" y="364919"/>
            <a:ext cx="6615289" cy="923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</a:t>
            </a:r>
            <a:r>
              <a:rPr lang="ru-RU" alt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29.11.2018 </a:t>
            </a:r>
            <a:r>
              <a:rPr lang="ru-RU" alt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г. № </a:t>
            </a:r>
            <a:r>
              <a:rPr lang="ru-RU" alt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459                            «О </a:t>
            </a:r>
            <a:r>
              <a:rPr lang="ru-RU" alt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ФЕДЕРАЛЬНОМ БЮДЖЕТЕ НА </a:t>
            </a:r>
            <a:r>
              <a:rPr lang="ru-RU" alt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2019 </a:t>
            </a:r>
            <a:r>
              <a:rPr lang="ru-RU" alt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ГОД И ПЛАНОВЫЙ ПЕРИОД </a:t>
            </a:r>
            <a:r>
              <a:rPr lang="ru-RU" alt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2020-2021 ГОДОВ» </a:t>
            </a:r>
            <a:r>
              <a:rPr lang="ru-RU" alt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(в части ГОЗ)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8129676"/>
              </p:ext>
            </p:extLst>
          </p:nvPr>
        </p:nvGraphicFramePr>
        <p:xfrm>
          <a:off x="598312" y="1535289"/>
          <a:ext cx="11774310" cy="8567911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1774310"/>
              </a:tblGrid>
              <a:tr h="0">
                <a:tc>
                  <a:txBody>
                    <a:bodyPr/>
                    <a:lstStyle/>
                    <a:p>
                      <a:pPr marL="0" marR="0" indent="0" algn="ctr" defTabSz="109700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i="1" dirty="0" smtClean="0">
                        <a:solidFill>
                          <a:srgbClr val="0000FF"/>
                        </a:solidFill>
                      </a:endParaRPr>
                    </a:p>
                  </a:txBody>
                  <a:tcPr marT="0" marB="0" anchor="ctr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2756"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1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При казначейском сопровождении средств государственного оборонного заказа в условия государственного контракта, контракта (договора), заключаемых в рамках выполнения государственного оборонного заказа, включаются:</a:t>
                      </a:r>
                    </a:p>
                    <a:p>
                      <a:endParaRPr lang="ru-RU" sz="2000" b="1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21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1) положения о применении казначейского сопровождения средств при исполнении государственного контракта, контракта (договора);</a:t>
                      </a:r>
                    </a:p>
                    <a:p>
                      <a:r>
                        <a:rPr lang="ru-RU" sz="21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2) положения, об открытии лицевых счетов</a:t>
                      </a:r>
                      <a:r>
                        <a:rPr lang="ru-RU" sz="21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hlinkClick r:id="rId2"/>
                        </a:rPr>
                        <a:t>;</a:t>
                      </a:r>
                    </a:p>
                    <a:p>
                      <a:r>
                        <a:rPr lang="ru-RU" sz="21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3) о соблюдении режима лицевого счета</a:t>
                      </a:r>
                      <a:r>
                        <a:rPr lang="ru-RU" sz="21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hlinkClick r:id="rId2"/>
                        </a:rPr>
                        <a:t>;</a:t>
                      </a:r>
                    </a:p>
                    <a:p>
                      <a:r>
                        <a:rPr lang="ru-RU" sz="21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4) обязанность уведомлять до заключения контрактов (договоров) исполнителей о необходимости открытия в территориальном органе Федерального казначейства лицевого счета</a:t>
                      </a:r>
                      <a:r>
                        <a:rPr lang="ru-RU" sz="21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hlinkClick r:id="rId2"/>
                        </a:rPr>
                        <a:t>;</a:t>
                      </a:r>
                    </a:p>
                    <a:p>
                      <a:r>
                        <a:rPr lang="ru-RU" sz="21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5) обязанность представлять по запросу территориального органа Федерального казначейства и Федеральной службы по финансовому мониторингу в течение пяти рабочих дней со дня получения указанного запроса информацию о каждом привлеченном исполнителе (идентификационный номер налогоплательщика, код причины постановки на учет в налоговом органе);</a:t>
                      </a:r>
                    </a:p>
                    <a:p>
                      <a:r>
                        <a:rPr lang="ru-RU" sz="2200" b="1" i="0" u="none" strike="noStrike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6) обязанность представлять в территориальный орган Федерального казначейства в течение десяти рабочих дней (после полного исполнения государственного контракта и получения соответствующего уведомления от государственного заказчика) заявление о закрытии лицевого счета.</a:t>
                      </a:r>
                      <a:endParaRPr lang="ru-RU" sz="2200" b="1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1" indent="450000" algn="just" defTabSz="1097006" rtl="0" eaLnBrk="1" latinLnBrk="0" hangingPunct="1">
                        <a:spcBef>
                          <a:spcPts val="0"/>
                        </a:spcBef>
                        <a:buFont typeface="+mj-lt"/>
                        <a:buNone/>
                      </a:pPr>
                      <a:endParaRPr lang="ru-RU" sz="2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108000" marB="108000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6311">
                <a:tc>
                  <a:txBody>
                    <a:bodyPr/>
                    <a:lstStyle/>
                    <a:p>
                      <a:pPr marL="0" lvl="1" indent="450000" algn="just" defTabSz="1097006" rtl="0" eaLnBrk="1" latinLnBrk="0" hangingPunct="1">
                        <a:spcBef>
                          <a:spcPts val="0"/>
                        </a:spcBef>
                        <a:buFont typeface="+mj-lt"/>
                        <a:buNone/>
                      </a:pPr>
                      <a:endParaRPr lang="ru-RU" sz="15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108000" marB="108000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4274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930075" y="8968340"/>
            <a:ext cx="566725" cy="51117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sp>
        <p:nvSpPr>
          <p:cNvPr id="4" name="TextBox 101"/>
          <p:cNvSpPr txBox="1">
            <a:spLocks noChangeArrowheads="1"/>
          </p:cNvSpPr>
          <p:nvPr/>
        </p:nvSpPr>
        <p:spPr bwMode="auto">
          <a:xfrm>
            <a:off x="5881511" y="364919"/>
            <a:ext cx="6615289" cy="923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</a:t>
            </a:r>
            <a:r>
              <a:rPr lang="ru-RU" alt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29.11.2018 </a:t>
            </a:r>
            <a:r>
              <a:rPr lang="ru-RU" alt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г. № </a:t>
            </a:r>
            <a:r>
              <a:rPr lang="ru-RU" alt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459                            «О </a:t>
            </a:r>
            <a:r>
              <a:rPr lang="ru-RU" alt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ФЕДЕРАЛЬНОМ БЮДЖЕТЕ НА </a:t>
            </a:r>
            <a:r>
              <a:rPr lang="ru-RU" alt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2019 </a:t>
            </a:r>
            <a:r>
              <a:rPr lang="ru-RU" alt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ГОД И ПЛАНОВЫЙ ПЕРИОД </a:t>
            </a:r>
            <a:r>
              <a:rPr lang="ru-RU" alt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2020-2021 ГОДОВ» </a:t>
            </a:r>
            <a:r>
              <a:rPr lang="ru-RU" alt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(в части ГОЗ)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7621024"/>
              </p:ext>
            </p:extLst>
          </p:nvPr>
        </p:nvGraphicFramePr>
        <p:xfrm>
          <a:off x="598312" y="1535289"/>
          <a:ext cx="11774310" cy="6800071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1774310"/>
              </a:tblGrid>
              <a:tr h="0">
                <a:tc>
                  <a:txBody>
                    <a:bodyPr/>
                    <a:lstStyle/>
                    <a:p>
                      <a:pPr marL="0" marR="0" indent="0" algn="ctr" defTabSz="109700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i="1" dirty="0" smtClean="0">
                        <a:solidFill>
                          <a:srgbClr val="0000FF"/>
                        </a:solidFill>
                      </a:endParaRPr>
                    </a:p>
                  </a:txBody>
                  <a:tcPr marT="0" marB="0" anchor="ctr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2756">
                <a:tc>
                  <a:txBody>
                    <a:bodyPr/>
                    <a:lstStyle/>
                    <a:p>
                      <a:r>
                        <a:rPr lang="ru-RU" sz="22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7) положения о перечислении прибыли в размере, согласованном сторонами при заключении контракта (договора) и предусмотренном его условиями, после исполнения контракта (договора) и представления в территориальный орган Федерального казначейства акта приема-передачи товара (акта выполненных работ, оказанных услуг);</a:t>
                      </a:r>
                    </a:p>
                    <a:p>
                      <a:endParaRPr lang="ru-RU" sz="2200" b="1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22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8) положения о перечислении головным исполнителем средств в согласованном государственным заказчиком размере, не превышающем размера прибыли, подлежащего применению государственным заказчиком в составе цены продукции в порядке, установленном Правительством Российской Федерации для определения начальной (максимальной) цены государственного контракта или цены государственного контракта, заключаемого с единственным головным исполнителем, в случае частичного исполнения головным исполнителем государственного контракта, если результатом такого частичного исполнения являются принятые государственным заказчиком товары, работы, услуги.</a:t>
                      </a:r>
                    </a:p>
                    <a:p>
                      <a:pPr marL="0" lvl="1" indent="450000" algn="just" defTabSz="1097006" rtl="0" eaLnBrk="1" latinLnBrk="0" hangingPunct="1">
                        <a:spcBef>
                          <a:spcPts val="0"/>
                        </a:spcBef>
                        <a:buFont typeface="+mj-lt"/>
                        <a:buNone/>
                      </a:pPr>
                      <a:endParaRPr lang="ru-RU" sz="2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108000" marB="108000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6311">
                <a:tc>
                  <a:txBody>
                    <a:bodyPr/>
                    <a:lstStyle/>
                    <a:p>
                      <a:pPr marL="0" lvl="1" indent="450000" algn="just" defTabSz="1097006" rtl="0" eaLnBrk="1" latinLnBrk="0" hangingPunct="1">
                        <a:spcBef>
                          <a:spcPts val="0"/>
                        </a:spcBef>
                        <a:buFont typeface="+mj-lt"/>
                        <a:buNone/>
                      </a:pPr>
                      <a:endParaRPr lang="ru-RU" sz="15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108000" marB="108000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8206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930075" y="8968340"/>
            <a:ext cx="566725" cy="51117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sp>
        <p:nvSpPr>
          <p:cNvPr id="4" name="TextBox 101"/>
          <p:cNvSpPr txBox="1">
            <a:spLocks noChangeArrowheads="1"/>
          </p:cNvSpPr>
          <p:nvPr/>
        </p:nvSpPr>
        <p:spPr bwMode="auto">
          <a:xfrm>
            <a:off x="5881511" y="364919"/>
            <a:ext cx="6615289" cy="923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</a:t>
            </a:r>
            <a:r>
              <a:rPr lang="ru-RU" alt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29.11.2018 </a:t>
            </a:r>
            <a:r>
              <a:rPr lang="ru-RU" alt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г. № </a:t>
            </a:r>
            <a:r>
              <a:rPr lang="ru-RU" alt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459                            «О </a:t>
            </a:r>
            <a:r>
              <a:rPr lang="ru-RU" alt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ФЕДЕРАЛЬНОМ БЮДЖЕТЕ НА </a:t>
            </a:r>
            <a:r>
              <a:rPr lang="ru-RU" alt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2019 </a:t>
            </a:r>
            <a:r>
              <a:rPr lang="ru-RU" alt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ГОД И ПЛАНОВЫЙ ПЕРИОД </a:t>
            </a:r>
            <a:r>
              <a:rPr lang="ru-RU" alt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2020-2021 ГОДОВ»</a:t>
            </a:r>
            <a:endParaRPr lang="ru-RU" alt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7075230"/>
              </p:ext>
            </p:extLst>
          </p:nvPr>
        </p:nvGraphicFramePr>
        <p:xfrm>
          <a:off x="598312" y="1535289"/>
          <a:ext cx="11774310" cy="10224928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1774310"/>
              </a:tblGrid>
              <a:tr h="0">
                <a:tc>
                  <a:txBody>
                    <a:bodyPr/>
                    <a:lstStyle/>
                    <a:p>
                      <a:pPr marL="0" marR="0" indent="0" algn="ctr" defTabSz="109700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i="1" dirty="0" smtClean="0">
                        <a:solidFill>
                          <a:srgbClr val="0000FF"/>
                        </a:solidFill>
                      </a:endParaRPr>
                    </a:p>
                  </a:txBody>
                  <a:tcPr marT="0" marB="0" anchor="ctr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57986"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ctr"/>
                      <a:endParaRPr lang="ru-RU" sz="2300" b="1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23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Часть 8 Статьи 5 459-ФЗ устанавливает, что перечисление средств по оплате обязательств юридических лиц в пределах суммы, необходимой для оплаты фактически поставленных товаров, выполненных работ, оказанных услуг (далее - </a:t>
                      </a:r>
                      <a:r>
                        <a:rPr lang="ru-RU" sz="2300" b="1" i="0" u="none" strike="noStrike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казначейское обеспечение обязательств</a:t>
                      </a:r>
                      <a:r>
                        <a:rPr lang="ru-RU" sz="23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), осуществляется в отношении:</a:t>
                      </a:r>
                    </a:p>
                    <a:p>
                      <a:pPr algn="ctr"/>
                      <a:endParaRPr lang="ru-RU" sz="2300" b="1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2300" b="1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109700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3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ru-RU" sz="23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 целевых средств, предоставляемых юридическим лицам на основании </a:t>
                      </a:r>
                      <a:r>
                        <a:rPr lang="ru-RU" sz="24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государственных</a:t>
                      </a:r>
                      <a:r>
                        <a:rPr lang="ru-RU" sz="24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контрактов</a:t>
                      </a:r>
                      <a:r>
                        <a:rPr lang="ru-RU" sz="23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предметом которых является строительство (реконструкция) объектов государственной собственности Российской Федерации, включенных в </a:t>
                      </a:r>
                      <a:r>
                        <a:rPr lang="ru-RU" sz="23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федеральную</a:t>
                      </a:r>
                      <a:r>
                        <a:rPr lang="ru-RU" sz="23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3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адресную</a:t>
                      </a:r>
                      <a:r>
                        <a:rPr lang="ru-RU" sz="23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3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инвестиционную</a:t>
                      </a:r>
                      <a:r>
                        <a:rPr lang="ru-RU" sz="23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3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программу</a:t>
                      </a:r>
                      <a:r>
                        <a:rPr lang="ru-RU" sz="23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на 2019 год, а </a:t>
                      </a:r>
                      <a:r>
                        <a:rPr lang="ru-RU" sz="23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также</a:t>
                      </a:r>
                      <a:r>
                        <a:rPr lang="ru-RU" sz="23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3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контрактов</a:t>
                      </a:r>
                      <a:r>
                        <a:rPr lang="ru-RU" sz="23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ru-RU" sz="23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договоров</a:t>
                      </a:r>
                      <a:r>
                        <a:rPr lang="ru-RU" sz="23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), </a:t>
                      </a:r>
                      <a:r>
                        <a:rPr lang="ru-RU" sz="23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заключаемых</a:t>
                      </a:r>
                      <a:r>
                        <a:rPr lang="ru-RU" sz="23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3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</a:t>
                      </a:r>
                      <a:r>
                        <a:rPr lang="ru-RU" sz="23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3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рамках</a:t>
                      </a:r>
                      <a:r>
                        <a:rPr lang="ru-RU" sz="23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3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их</a:t>
                      </a:r>
                      <a:r>
                        <a:rPr lang="ru-RU" sz="23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3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исполнения;</a:t>
                      </a:r>
                    </a:p>
                    <a:p>
                      <a:endParaRPr lang="ru-RU" sz="2300" b="1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1" indent="450000" algn="just" defTabSz="1097006" rtl="0" eaLnBrk="1" latinLnBrk="0" hangingPunct="1">
                        <a:spcBef>
                          <a:spcPts val="0"/>
                        </a:spcBef>
                        <a:buFont typeface="+mj-lt"/>
                        <a:buNone/>
                      </a:pPr>
                      <a:endParaRPr lang="ru-RU" sz="2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108000" marB="108000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6311">
                <a:tc>
                  <a:txBody>
                    <a:bodyPr/>
                    <a:lstStyle/>
                    <a:p>
                      <a:pPr marL="0" lvl="1" indent="450000" algn="just" defTabSz="1097006" rtl="0" eaLnBrk="1" latinLnBrk="0" hangingPunct="1">
                        <a:spcBef>
                          <a:spcPts val="0"/>
                        </a:spcBef>
                        <a:buFont typeface="+mj-lt"/>
                        <a:buNone/>
                      </a:pPr>
                      <a:endParaRPr lang="ru-RU" sz="15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108000" marB="108000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6311">
                <a:tc>
                  <a:txBody>
                    <a:bodyPr/>
                    <a:lstStyle/>
                    <a:p>
                      <a:pPr marL="0" lvl="1" indent="450000" algn="just" defTabSz="1097006" rtl="0" eaLnBrk="1" latinLnBrk="0" hangingPunct="1">
                        <a:spcBef>
                          <a:spcPts val="0"/>
                        </a:spcBef>
                        <a:buFont typeface="+mj-lt"/>
                        <a:buNone/>
                      </a:pPr>
                      <a:endParaRPr lang="ru-RU" sz="15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108000" marB="108000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711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930075" y="8968340"/>
            <a:ext cx="566725" cy="51117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sp>
        <p:nvSpPr>
          <p:cNvPr id="4" name="TextBox 101"/>
          <p:cNvSpPr txBox="1">
            <a:spLocks noChangeArrowheads="1"/>
          </p:cNvSpPr>
          <p:nvPr/>
        </p:nvSpPr>
        <p:spPr bwMode="auto">
          <a:xfrm>
            <a:off x="5881511" y="364919"/>
            <a:ext cx="6615289" cy="923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</a:t>
            </a:r>
            <a:r>
              <a:rPr lang="ru-RU" alt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29.11.2018 </a:t>
            </a:r>
            <a:r>
              <a:rPr lang="ru-RU" alt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г. № </a:t>
            </a:r>
            <a:r>
              <a:rPr lang="ru-RU" alt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459                            «О </a:t>
            </a:r>
            <a:r>
              <a:rPr lang="ru-RU" alt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ФЕДЕРАЛЬНОМ БЮДЖЕТЕ НА </a:t>
            </a:r>
            <a:r>
              <a:rPr lang="ru-RU" alt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2019 </a:t>
            </a:r>
            <a:r>
              <a:rPr lang="ru-RU" alt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ГОД И ПЛАНОВЫЙ ПЕРИОД </a:t>
            </a:r>
            <a:r>
              <a:rPr lang="ru-RU" alt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2020-2021 ГОДОВ»</a:t>
            </a:r>
            <a:endParaRPr lang="ru-RU" alt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2706494"/>
              </p:ext>
            </p:extLst>
          </p:nvPr>
        </p:nvGraphicFramePr>
        <p:xfrm>
          <a:off x="598312" y="1535289"/>
          <a:ext cx="11774310" cy="7501111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1774310"/>
              </a:tblGrid>
              <a:tr h="0">
                <a:tc>
                  <a:txBody>
                    <a:bodyPr/>
                    <a:lstStyle/>
                    <a:p>
                      <a:pPr marL="0" marR="0" indent="0" algn="ctr" defTabSz="109700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i="1" dirty="0" smtClean="0">
                        <a:solidFill>
                          <a:srgbClr val="0000FF"/>
                        </a:solidFill>
                      </a:endParaRPr>
                    </a:p>
                  </a:txBody>
                  <a:tcPr marT="0" marB="0" anchor="ctr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2756">
                <a:tc>
                  <a:txBody>
                    <a:bodyPr/>
                    <a:lstStyle/>
                    <a:p>
                      <a:endParaRPr lang="ru-RU" sz="2300" b="1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2300" b="1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23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2) </a:t>
                      </a:r>
                      <a:r>
                        <a:rPr lang="ru-RU" sz="24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целевых средств, предоставляемых юридическим лицам на основании </a:t>
                      </a:r>
                      <a:r>
                        <a:rPr lang="ru-RU" sz="24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государственных контрактов, определенных правовыми актами федеральных органов государственной власти</a:t>
                      </a:r>
                      <a:r>
                        <a:rPr lang="ru-RU" sz="24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Государственной корпорации по космической деятельности "</a:t>
                      </a:r>
                      <a:r>
                        <a:rPr lang="ru-RU" sz="2400" b="0" i="0" u="none" strike="noStrike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Роскосмос</a:t>
                      </a:r>
                      <a:r>
                        <a:rPr lang="ru-RU" sz="24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", Государственной корпорации по атомной энергии "</a:t>
                      </a:r>
                      <a:r>
                        <a:rPr lang="ru-RU" sz="2400" b="0" i="0" u="none" strike="noStrike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Росатом</a:t>
                      </a:r>
                      <a:r>
                        <a:rPr lang="ru-RU" sz="24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", осуществляющих бюджетные полномочия главного распорядителя средств федерального бюджета, в отношении государственных контрактов, заключаемых ими и подведомственными им получателями средств федерального бюджета, </a:t>
                      </a:r>
                      <a:r>
                        <a:rPr lang="ru-RU" sz="24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 также контрактов (договоров), заключаемых в рамках их исполнения;</a:t>
                      </a:r>
                    </a:p>
                    <a:p>
                      <a:endParaRPr lang="ru-RU" sz="23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23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24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3) средств, получаемых юридическими </a:t>
                      </a:r>
                      <a:r>
                        <a:rPr lang="ru-RU" sz="24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лицами в случаях, установленных Правительством Российской Федерации.</a:t>
                      </a:r>
                    </a:p>
                    <a:p>
                      <a:pPr marL="0" lvl="1" indent="450000" algn="just" defTabSz="1097006" rtl="0" eaLnBrk="1" latinLnBrk="0" hangingPunct="1">
                        <a:spcBef>
                          <a:spcPts val="0"/>
                        </a:spcBef>
                        <a:buFont typeface="+mj-lt"/>
                        <a:buNone/>
                      </a:pPr>
                      <a:endParaRPr lang="ru-RU" sz="2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108000" marB="108000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6311">
                <a:tc>
                  <a:txBody>
                    <a:bodyPr/>
                    <a:lstStyle/>
                    <a:p>
                      <a:pPr marL="0" lvl="1" indent="450000" algn="just" defTabSz="1097006" rtl="0" eaLnBrk="1" latinLnBrk="0" hangingPunct="1">
                        <a:spcBef>
                          <a:spcPts val="0"/>
                        </a:spcBef>
                        <a:buFont typeface="+mj-lt"/>
                        <a:buNone/>
                      </a:pPr>
                      <a:endParaRPr lang="ru-RU" sz="15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108000" marB="108000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955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930075" y="8968340"/>
            <a:ext cx="566725" cy="51117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sp>
        <p:nvSpPr>
          <p:cNvPr id="4" name="TextBox 101"/>
          <p:cNvSpPr txBox="1">
            <a:spLocks noChangeArrowheads="1"/>
          </p:cNvSpPr>
          <p:nvPr/>
        </p:nvSpPr>
        <p:spPr bwMode="auto">
          <a:xfrm>
            <a:off x="5881511" y="364919"/>
            <a:ext cx="6615289" cy="923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</a:t>
            </a:r>
            <a:r>
              <a:rPr lang="ru-RU" alt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29.11.2018 </a:t>
            </a:r>
            <a:r>
              <a:rPr lang="ru-RU" alt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г. № </a:t>
            </a:r>
            <a:r>
              <a:rPr lang="ru-RU" alt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459                            «О </a:t>
            </a:r>
            <a:r>
              <a:rPr lang="ru-RU" alt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ФЕДЕРАЛЬНОМ БЮДЖЕТЕ НА </a:t>
            </a:r>
            <a:r>
              <a:rPr lang="ru-RU" alt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2019 </a:t>
            </a:r>
            <a:r>
              <a:rPr lang="ru-RU" alt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ГОД И ПЛАНОВЫЙ ПЕРИОД </a:t>
            </a:r>
            <a:r>
              <a:rPr lang="ru-RU" alt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2020-2021 ГОДОВ»</a:t>
            </a:r>
            <a:endParaRPr lang="ru-RU" alt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4260460"/>
              </p:ext>
            </p:extLst>
          </p:nvPr>
        </p:nvGraphicFramePr>
        <p:xfrm>
          <a:off x="598312" y="1535289"/>
          <a:ext cx="11774310" cy="8728929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1774310"/>
              </a:tblGrid>
              <a:tr h="0">
                <a:tc>
                  <a:txBody>
                    <a:bodyPr/>
                    <a:lstStyle/>
                    <a:p>
                      <a:pPr marL="0" marR="0" indent="0" algn="ctr" defTabSz="109700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i="1" dirty="0" smtClean="0">
                        <a:solidFill>
                          <a:srgbClr val="0000FF"/>
                        </a:solidFill>
                      </a:endParaRPr>
                    </a:p>
                  </a:txBody>
                  <a:tcPr marT="0" marB="0" anchor="ctr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08298">
                <a:tc>
                  <a:txBody>
                    <a:bodyPr/>
                    <a:lstStyle/>
                    <a:p>
                      <a:endParaRPr lang="ru-RU" sz="2300" b="1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23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Условие о казначейском обеспечении обязательств включается в условия соответствующих государственных контрактов, договоров (соглашений) о предоставлении субсидий, а также контрактов (договоров), заключаемых в рамках их исполнения.</a:t>
                      </a:r>
                    </a:p>
                    <a:p>
                      <a:endParaRPr lang="ru-RU" sz="2300" b="1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23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Казначейское обеспечение обязательств при казначейском сопровождении целевых средств осуществляется в порядке, установленном Министерством финансов Российской Федерации.</a:t>
                      </a:r>
                    </a:p>
                    <a:p>
                      <a:endParaRPr lang="ru-RU" sz="2300" b="1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23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Федеральное казначейство устанавливает формы документов, применяемых при казначейском обеспечении обязательств при казначейском сопровождении целевых средств, и порядок их заполнения.</a:t>
                      </a:r>
                    </a:p>
                    <a:p>
                      <a:endParaRPr lang="ru-RU" sz="2300" b="1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1" indent="450000" algn="just" defTabSz="1097006" rtl="0" eaLnBrk="1" latinLnBrk="0" hangingPunct="1">
                        <a:spcBef>
                          <a:spcPts val="0"/>
                        </a:spcBef>
                        <a:buFont typeface="+mj-lt"/>
                        <a:buNone/>
                      </a:pPr>
                      <a:endParaRPr lang="ru-RU" sz="2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108000" marB="108000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6311">
                <a:tc>
                  <a:txBody>
                    <a:bodyPr/>
                    <a:lstStyle/>
                    <a:p>
                      <a:pPr marL="0" lvl="1" indent="450000" algn="just" defTabSz="1097006" rtl="0" eaLnBrk="1" latinLnBrk="0" hangingPunct="1">
                        <a:spcBef>
                          <a:spcPts val="0"/>
                        </a:spcBef>
                        <a:buFont typeface="+mj-lt"/>
                        <a:buNone/>
                      </a:pPr>
                      <a:endParaRPr lang="ru-RU" sz="15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108000" marB="108000"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7119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 42"/>
          <p:cNvSpPr/>
          <p:nvPr/>
        </p:nvSpPr>
        <p:spPr>
          <a:xfrm>
            <a:off x="389200" y="7330977"/>
            <a:ext cx="12308901" cy="1616810"/>
          </a:xfrm>
          <a:prstGeom prst="rect">
            <a:avLst/>
          </a:prstGeom>
          <a:solidFill>
            <a:schemeClr val="accent6">
              <a:lumMod val="20000"/>
              <a:lumOff val="80000"/>
              <a:alpha val="12000"/>
            </a:scheme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985" tIns="63994" rIns="127985" bIns="63994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" name="Полилиния 4"/>
          <p:cNvSpPr/>
          <p:nvPr/>
        </p:nvSpPr>
        <p:spPr>
          <a:xfrm>
            <a:off x="1375728" y="1986915"/>
            <a:ext cx="2504757" cy="144907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14221" tIns="14221" rIns="14221" bIns="14221" spcCol="1778" anchor="ctr"/>
          <a:lstStyle/>
          <a:p>
            <a:pPr algn="ctr" defTabSz="995442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заказчик</a:t>
            </a:r>
            <a:endParaRPr lang="ru-RU" sz="17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олилиния 5"/>
          <p:cNvSpPr/>
          <p:nvPr/>
        </p:nvSpPr>
        <p:spPr>
          <a:xfrm>
            <a:off x="317818" y="3523664"/>
            <a:ext cx="1109027" cy="633522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4221" tIns="14221" rIns="14221" bIns="14221" spcCol="1778" anchor="ctr"/>
          <a:lstStyle/>
          <a:p>
            <a:pPr algn="ctr" defTabSz="995442">
              <a:lnSpc>
                <a:spcPct val="90000"/>
              </a:lnSpc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ТОФК</a:t>
            </a:r>
          </a:p>
        </p:txBody>
      </p:sp>
      <p:sp>
        <p:nvSpPr>
          <p:cNvPr id="7" name="Полилиния 6"/>
          <p:cNvSpPr/>
          <p:nvPr/>
        </p:nvSpPr>
        <p:spPr>
          <a:xfrm>
            <a:off x="317818" y="7926549"/>
            <a:ext cx="2062480" cy="1166812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4221" tIns="14221" rIns="14221" bIns="14221" spcCol="1778" anchor="ctr"/>
          <a:lstStyle/>
          <a:p>
            <a:pPr algn="ctr" defTabSz="995442">
              <a:lnSpc>
                <a:spcPct val="90000"/>
              </a:lnSpc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КРЕДИТНЫЕ ОРГАНИЗАЦИИ</a:t>
            </a:r>
          </a:p>
        </p:txBody>
      </p:sp>
      <p:sp>
        <p:nvSpPr>
          <p:cNvPr id="11" name="Полилиния 10"/>
          <p:cNvSpPr/>
          <p:nvPr/>
        </p:nvSpPr>
        <p:spPr>
          <a:xfrm>
            <a:off x="1375727" y="4231643"/>
            <a:ext cx="2504757" cy="2140267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4221" tIns="14221" rIns="14221" bIns="14221" spcCol="1778" anchor="ctr"/>
          <a:lstStyle/>
          <a:p>
            <a:pPr algn="ctr" defTabSz="995442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 получателя бюджетных средств </a:t>
            </a:r>
          </a:p>
          <a:p>
            <a:pPr algn="ctr" defTabSz="995442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(03 л/</a:t>
            </a:r>
            <a:r>
              <a:rPr lang="ru-RU" sz="15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</a:t>
            </a:r>
            <a:r>
              <a:rPr lang="ru-RU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algn="ctr" defTabSz="995442">
              <a:lnSpc>
                <a:spcPct val="90000"/>
              </a:lnSpc>
              <a:spcAft>
                <a:spcPts val="0"/>
              </a:spcAft>
              <a:defRPr/>
            </a:pP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995442">
              <a:lnSpc>
                <a:spcPct val="90000"/>
              </a:lnSpc>
              <a:spcAft>
                <a:spcPts val="0"/>
              </a:spcAft>
              <a:defRPr/>
            </a:pP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олилиния 12"/>
          <p:cNvSpPr/>
          <p:nvPr/>
        </p:nvSpPr>
        <p:spPr>
          <a:xfrm>
            <a:off x="5791835" y="4202748"/>
            <a:ext cx="2304733" cy="214249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4221" tIns="14221" rIns="14221" bIns="14221" spcCol="1778" anchor="ctr"/>
          <a:lstStyle/>
          <a:p>
            <a:pPr algn="ctr" defTabSz="995442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 для учета операций неучастника бюджетного процесса</a:t>
            </a:r>
          </a:p>
          <a:p>
            <a:pPr algn="ctr" defTabSz="995442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(41 л/</a:t>
            </a:r>
            <a:r>
              <a:rPr lang="ru-RU" sz="17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</a:t>
            </a:r>
            <a:r>
              <a:rPr lang="ru-RU" sz="1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cxnSp>
        <p:nvCxnSpPr>
          <p:cNvPr id="17" name="Прямая со стрелкой 16"/>
          <p:cNvCxnSpPr/>
          <p:nvPr/>
        </p:nvCxnSpPr>
        <p:spPr>
          <a:xfrm>
            <a:off x="3880489" y="2755900"/>
            <a:ext cx="191579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H="1" flipV="1">
            <a:off x="3880485" y="5501223"/>
            <a:ext cx="1911350" cy="1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/>
        </p:nvSpPr>
        <p:spPr>
          <a:xfrm>
            <a:off x="4082735" y="4658166"/>
            <a:ext cx="1469072" cy="7312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985" tIns="63994" rIns="127985" bIns="63994" anchor="ctr"/>
          <a:lstStyle/>
          <a:p>
            <a:pPr algn="ctr">
              <a:defRPr/>
            </a:pP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5594033" y="8105460"/>
            <a:ext cx="1778000" cy="828992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4221" tIns="14221" rIns="14221" bIns="14221" spcCol="1778" anchor="ctr"/>
          <a:lstStyle/>
          <a:p>
            <a:pPr algn="ctr" defTabSz="995442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расчетный счет 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9996807" y="8085459"/>
            <a:ext cx="1722438" cy="848995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4221" tIns="14221" rIns="14221" bIns="14221" spcCol="1778" anchor="ctr"/>
          <a:lstStyle/>
          <a:p>
            <a:pPr algn="ctr" defTabSz="995442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расчетный счет 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317818" y="3558223"/>
            <a:ext cx="12203747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>
            <a:off x="217807" y="7200900"/>
            <a:ext cx="12203748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 flipH="1">
            <a:off x="6500813" y="6369685"/>
            <a:ext cx="8890" cy="176911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Прямоугольник 48"/>
          <p:cNvSpPr/>
          <p:nvPr/>
        </p:nvSpPr>
        <p:spPr>
          <a:xfrm>
            <a:off x="6703062" y="6414139"/>
            <a:ext cx="4336098" cy="8489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985" tIns="63994" rIns="127985" bIns="63994" anchor="ctr"/>
          <a:lstStyle/>
          <a:p>
            <a:pPr algn="ctr">
              <a:defRPr/>
            </a:pP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Заработная плата (обязательные платежи, налоги) возмещение расходов, оплата обязательств по валютному законодательству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10676892" y="7060885"/>
            <a:ext cx="1393508" cy="4200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985" tIns="63994" rIns="127985" bIns="63994" anchor="ctr"/>
          <a:lstStyle/>
          <a:p>
            <a:pPr algn="ctr">
              <a:defRPr/>
            </a:pPr>
            <a:endParaRPr lang="ru-RU" sz="1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sz="1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58" name="TextBox 55"/>
          <p:cNvSpPr txBox="1">
            <a:spLocks noChangeArrowheads="1"/>
          </p:cNvSpPr>
          <p:nvPr/>
        </p:nvSpPr>
        <p:spPr bwMode="auto">
          <a:xfrm>
            <a:off x="2824896" y="122161"/>
            <a:ext cx="9873205" cy="517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7985" tIns="63994" rIns="127985" bIns="63994">
            <a:spAutoFit/>
          </a:bodyPr>
          <a:lstStyle>
            <a:lvl1pPr defTabSz="7112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1120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112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112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112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11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11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11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11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altLang="ru-RU" sz="2800" b="1" dirty="0">
                <a:solidFill>
                  <a:schemeClr val="accent6">
                    <a:lumMod val="75000"/>
                  </a:schemeClr>
                </a:solidFill>
                <a:latin typeface="Constantia" panose="02030602050306030303" pitchFamily="18" charset="0"/>
              </a:rPr>
              <a:t>КАЗНАЧЕЙСКОЕ </a:t>
            </a:r>
            <a:r>
              <a:rPr lang="ru-RU" altLang="ru-RU" sz="2800" b="1" dirty="0" smtClean="0">
                <a:solidFill>
                  <a:schemeClr val="accent6">
                    <a:lumMod val="75000"/>
                  </a:schemeClr>
                </a:solidFill>
                <a:latin typeface="Constantia" panose="02030602050306030303" pitchFamily="18" charset="0"/>
              </a:rPr>
              <a:t>ОБЕСПЕЧЕНИЕ ОБЯЗАТЕЛЬСТВ</a:t>
            </a:r>
            <a:endParaRPr lang="ru-RU" altLang="ru-RU" sz="2800" b="1" dirty="0">
              <a:solidFill>
                <a:schemeClr val="accent6">
                  <a:lumMod val="75000"/>
                </a:schemeClr>
              </a:solidFill>
              <a:latin typeface="Constantia" panose="02030602050306030303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5749608" y="1986915"/>
            <a:ext cx="2346960" cy="1486853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14221" tIns="14221" rIns="14221" bIns="14221" spcCol="1778" anchor="ctr"/>
          <a:lstStyle/>
          <a:p>
            <a:pPr algn="ctr" defTabSz="995442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Юридическое лицо </a:t>
            </a:r>
            <a:r>
              <a:rPr lang="ru-RU" sz="1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Исполнитель государственного контракта</a:t>
            </a:r>
            <a:endParaRPr lang="ru-RU" sz="17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3880485" y="1762443"/>
            <a:ext cx="1869123" cy="7200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985" tIns="63994" rIns="127985" bIns="63994" anchor="ctr"/>
          <a:lstStyle/>
          <a:p>
            <a:pPr algn="ctr">
              <a:defRPr/>
            </a:pPr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контракт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6903085" y="6160774"/>
            <a:ext cx="1282383" cy="3689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985" tIns="63994" rIns="127985" bIns="63994" anchor="ctr"/>
          <a:lstStyle/>
          <a:p>
            <a:pPr algn="ctr">
              <a:defRPr/>
            </a:pPr>
            <a:endParaRPr lang="ru-RU" sz="1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9562309" y="6158552"/>
            <a:ext cx="1295718" cy="3689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985" tIns="63994" rIns="127985" bIns="63994" anchor="ctr"/>
          <a:lstStyle/>
          <a:p>
            <a:pPr algn="ctr">
              <a:defRPr/>
            </a:pP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7063105" y="6374134"/>
            <a:ext cx="1282383" cy="3689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985" tIns="63994" rIns="127985" bIns="63994" anchor="ctr"/>
          <a:lstStyle/>
          <a:p>
            <a:pPr algn="ctr">
              <a:defRPr/>
            </a:pPr>
            <a:endParaRPr lang="ru-RU" sz="1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3980497" y="5127458"/>
            <a:ext cx="1945353" cy="5553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985" tIns="63994" rIns="127985" bIns="63994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Запрос на исполнение КОО</a:t>
            </a:r>
          </a:p>
          <a:p>
            <a:pPr algn="ctr">
              <a:defRPr/>
            </a:pP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8" name="Прямая со стрелкой 37"/>
          <p:cNvCxnSpPr/>
          <p:nvPr/>
        </p:nvCxnSpPr>
        <p:spPr>
          <a:xfrm>
            <a:off x="6996434" y="6374130"/>
            <a:ext cx="3000375" cy="2144713"/>
          </a:xfrm>
          <a:prstGeom prst="straightConnector1">
            <a:avLst/>
          </a:prstGeom>
          <a:ln w="158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7544275" y="7963649"/>
            <a:ext cx="2228059" cy="5463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985" tIns="63994" rIns="127985" bIns="63994" anchor="ctr"/>
          <a:lstStyle/>
          <a:p>
            <a:pPr>
              <a:defRPr/>
            </a:pPr>
            <a:r>
              <a:rPr lang="ru-RU" sz="1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РАСЧЕТЫ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фактически поставленные товары, выполненные работы и оказанные услуги, связь, э/энергия, перевозки, билеты и т.д.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1" name="Прямая со стрелкой 40"/>
          <p:cNvCxnSpPr/>
          <p:nvPr/>
        </p:nvCxnSpPr>
        <p:spPr>
          <a:xfrm>
            <a:off x="3880484" y="6160771"/>
            <a:ext cx="1939136" cy="0"/>
          </a:xfrm>
          <a:prstGeom prst="straightConnector1">
            <a:avLst/>
          </a:prstGeom>
          <a:ln w="15875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Прямоугольник 43"/>
          <p:cNvSpPr/>
          <p:nvPr/>
        </p:nvSpPr>
        <p:spPr>
          <a:xfrm>
            <a:off x="5749609" y="3673534"/>
            <a:ext cx="2369185" cy="4836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985" tIns="63994" rIns="127985" bIns="63994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Платежное поручение, документы подтверждающие </a:t>
            </a:r>
          </a:p>
          <a:p>
            <a:pPr algn="ctr">
              <a:defRPr/>
            </a:pP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6" name="Прямая со стрелкой 45"/>
          <p:cNvCxnSpPr/>
          <p:nvPr/>
        </p:nvCxnSpPr>
        <p:spPr>
          <a:xfrm>
            <a:off x="3880489" y="4567770"/>
            <a:ext cx="1915795" cy="0"/>
          </a:xfrm>
          <a:prstGeom prst="straightConnector1">
            <a:avLst/>
          </a:prstGeom>
          <a:ln w="158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/>
          <p:nvPr/>
        </p:nvCxnSpPr>
        <p:spPr>
          <a:xfrm>
            <a:off x="6896084" y="3495994"/>
            <a:ext cx="0" cy="70675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Полилиния 62"/>
          <p:cNvSpPr/>
          <p:nvPr/>
        </p:nvSpPr>
        <p:spPr>
          <a:xfrm>
            <a:off x="2073040" y="5741777"/>
            <a:ext cx="1110133" cy="63235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4221" tIns="14221" rIns="14221" bIns="14221" spcCol="1778" anchor="ctr"/>
          <a:lstStyle/>
          <a:p>
            <a:pPr algn="ctr" defTabSz="995442">
              <a:lnSpc>
                <a:spcPct val="90000"/>
              </a:lnSpc>
              <a:spcAft>
                <a:spcPts val="0"/>
              </a:spcAft>
              <a:defRPr/>
            </a:pP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40105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Полилиния 63"/>
          <p:cNvSpPr/>
          <p:nvPr/>
        </p:nvSpPr>
        <p:spPr>
          <a:xfrm>
            <a:off x="6316678" y="5770722"/>
            <a:ext cx="1055356" cy="56087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4221" tIns="14221" rIns="14221" bIns="14221" spcCol="1778" anchor="ctr"/>
          <a:lstStyle/>
          <a:p>
            <a:pPr algn="ctr" defTabSz="995442">
              <a:lnSpc>
                <a:spcPct val="90000"/>
              </a:lnSpc>
              <a:spcAft>
                <a:spcPts val="0"/>
              </a:spcAft>
              <a:defRPr/>
            </a:pP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40501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4008671" y="4015637"/>
            <a:ext cx="1711326" cy="5709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985" tIns="63994" rIns="127985" bIns="63994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Заявление на выдачу КОО</a:t>
            </a:r>
          </a:p>
          <a:p>
            <a:pPr algn="ctr">
              <a:defRPr/>
            </a:pP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4131371" y="5741777"/>
            <a:ext cx="1469072" cy="7312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985" tIns="63994" rIns="127985" bIns="63994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Платежное поручение на перечисление</a:t>
            </a:r>
          </a:p>
          <a:p>
            <a:pPr algn="ctr">
              <a:defRPr/>
            </a:pP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2725912" y="3473768"/>
            <a:ext cx="1711326" cy="5796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985" tIns="63994" rIns="127985" bIns="63994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Заявление на выдачу КОО</a:t>
            </a:r>
          </a:p>
          <a:p>
            <a:pPr algn="ctr">
              <a:defRPr/>
            </a:pP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5" name="Прямая со стрелкой 64"/>
          <p:cNvCxnSpPr/>
          <p:nvPr/>
        </p:nvCxnSpPr>
        <p:spPr>
          <a:xfrm>
            <a:off x="2604614" y="3441836"/>
            <a:ext cx="0" cy="815069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3105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640331" y="3413761"/>
            <a:ext cx="7450930" cy="20135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533" tIns="53767" rIns="107533" bIns="53767" rtlCol="0" anchor="ctr"/>
          <a:lstStyle/>
          <a:p>
            <a:pPr algn="ctr"/>
            <a:r>
              <a:rPr lang="ru-RU" sz="3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99372980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32858</TotalTime>
  <Words>1384</Words>
  <Application>Microsoft Office PowerPoint</Application>
  <PresentationFormat>A3 (297x420 мм)</PresentationFormat>
  <Paragraphs>96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Times New Roman</vt:lpstr>
      <vt:lpstr>Calibri Light</vt:lpstr>
      <vt:lpstr>Constantia</vt:lpstr>
      <vt:lpstr>Тема Office</vt:lpstr>
      <vt:lpstr>Презентация PowerPoint</vt:lpstr>
      <vt:lpstr>Презентация PowerPoint</vt:lpstr>
      <vt:lpstr>КС не подлежат целевые средства, предоставляемые: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Александрова Анастасия Евгеньевна</cp:lastModifiedBy>
  <cp:revision>2261</cp:revision>
  <cp:lastPrinted>2018-12-14T08:07:27Z</cp:lastPrinted>
  <dcterms:created xsi:type="dcterms:W3CDTF">2015-03-03T16:27:21Z</dcterms:created>
  <dcterms:modified xsi:type="dcterms:W3CDTF">2018-12-14T08:44:37Z</dcterms:modified>
</cp:coreProperties>
</file>