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62" r:id="rId3"/>
    <p:sldId id="258" r:id="rId4"/>
    <p:sldId id="259" r:id="rId5"/>
    <p:sldId id="260" r:id="rId6"/>
    <p:sldId id="261" r:id="rId7"/>
    <p:sldId id="263" r:id="rId8"/>
    <p:sldId id="264" r:id="rId9"/>
    <p:sldId id="265" r:id="rId10"/>
    <p:sldId id="266" r:id="rId11"/>
    <p:sldId id="267" r:id="rId12"/>
    <p:sldId id="268" r:id="rId13"/>
    <p:sldId id="270" r:id="rId14"/>
    <p:sldId id="271" r:id="rId15"/>
    <p:sldId id="272" r:id="rId16"/>
    <p:sldId id="273" r:id="rId17"/>
    <p:sldId id="274" r:id="rId18"/>
    <p:sldId id="284" r:id="rId19"/>
    <p:sldId id="275" r:id="rId20"/>
    <p:sldId id="280" r:id="rId21"/>
    <p:sldId id="281" r:id="rId22"/>
    <p:sldId id="282" r:id="rId23"/>
    <p:sldId id="283" r:id="rId24"/>
    <p:sldId id="277" r:id="rId25"/>
    <p:sldId id="279" r:id="rId26"/>
    <p:sldId id="278" r:id="rId27"/>
    <p:sldId id="276"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7" d="100"/>
          <a:sy n="87" d="100"/>
        </p:scale>
        <p:origin x="-883" y="-5"/>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5F8B22-8006-48D9-B559-8278A6C7EEA1}" type="doc">
      <dgm:prSet loTypeId="urn:microsoft.com/office/officeart/2005/8/layout/hProcess9" loCatId="process" qsTypeId="urn:microsoft.com/office/officeart/2005/8/quickstyle/simple1" qsCatId="simple" csTypeId="urn:microsoft.com/office/officeart/2005/8/colors/accent1_2" csCatId="accent1" phldr="1"/>
      <dgm:spPr/>
    </dgm:pt>
    <dgm:pt modelId="{469528FE-D624-4924-9E74-58735617A023}">
      <dgm:prSet phldrT="[Текст]" custT="1"/>
      <dgm:sp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a:outerShdw blurRad="50800" dist="50800" dir="5400000" algn="ctr" rotWithShape="0">
            <a:schemeClr val="tx1"/>
          </a:outerShdw>
        </a:effectLst>
      </dgm:spPr>
      <dgm:t>
        <a:bodyPr/>
        <a:lstStyle/>
        <a:p>
          <a:r>
            <a:rPr lang="ru-RU" sz="1000" b="1" dirty="0">
              <a:solidFill>
                <a:srgbClr val="C00000"/>
              </a:solidFill>
              <a:latin typeface="Century Gothic" panose="020B0502020202020204" pitchFamily="34" charset="0"/>
            </a:rPr>
            <a:t>В системе размещается временная таблица «Таблица соответствий КБК»</a:t>
          </a:r>
        </a:p>
      </dgm:t>
    </dgm:pt>
    <dgm:pt modelId="{77729E81-849E-426E-9846-FF2A649C23A3}" type="parTrans" cxnId="{85E27CD2-812E-42C2-A856-70A190B3030A}">
      <dgm:prSet/>
      <dgm:spPr/>
      <dgm:t>
        <a:bodyPr/>
        <a:lstStyle/>
        <a:p>
          <a:endParaRPr lang="ru-RU"/>
        </a:p>
      </dgm:t>
    </dgm:pt>
    <dgm:pt modelId="{2191FC0B-8B4E-46AC-B27E-269DBD06C0A7}" type="sibTrans" cxnId="{85E27CD2-812E-42C2-A856-70A190B3030A}">
      <dgm:prSet/>
      <dgm:spPr/>
      <dgm:t>
        <a:bodyPr/>
        <a:lstStyle/>
        <a:p>
          <a:endParaRPr lang="ru-RU"/>
        </a:p>
      </dgm:t>
    </dgm:pt>
    <dgm:pt modelId="{74B4F18D-2480-4085-B3D3-90A57E384C4B}">
      <dgm:prSet phldrT="[Текст]" custT="1"/>
      <dgm:sp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a:outerShdw blurRad="50800" dist="50800" dir="5400000" algn="ctr" rotWithShape="0">
            <a:schemeClr val="tx1"/>
          </a:outerShdw>
        </a:effectLst>
      </dgm:spPr>
      <dgm:t>
        <a:bodyPr/>
        <a:lstStyle/>
        <a:p>
          <a:r>
            <a:rPr lang="ru-RU" sz="1050" b="1" dirty="0">
              <a:solidFill>
                <a:srgbClr val="C00000"/>
              </a:solidFill>
              <a:latin typeface="Century Gothic" panose="020B0502020202020204" pitchFamily="34" charset="0"/>
            </a:rPr>
            <a:t>Автоматически генерируется проект информации о контракте с заменой КБК по таблице соответствий</a:t>
          </a:r>
        </a:p>
      </dgm:t>
    </dgm:pt>
    <dgm:pt modelId="{CBE5E93D-CFF1-41B7-96FC-F0563BA6CF69}" type="parTrans" cxnId="{F0EBB99B-5666-41F3-8913-22F9535AD04C}">
      <dgm:prSet/>
      <dgm:spPr/>
      <dgm:t>
        <a:bodyPr/>
        <a:lstStyle/>
        <a:p>
          <a:endParaRPr lang="ru-RU"/>
        </a:p>
      </dgm:t>
    </dgm:pt>
    <dgm:pt modelId="{EB70FC55-2AD3-4CFA-B9B8-488113AC2666}" type="sibTrans" cxnId="{F0EBB99B-5666-41F3-8913-22F9535AD04C}">
      <dgm:prSet/>
      <dgm:spPr/>
      <dgm:t>
        <a:bodyPr/>
        <a:lstStyle/>
        <a:p>
          <a:endParaRPr lang="ru-RU"/>
        </a:p>
      </dgm:t>
    </dgm:pt>
    <dgm:pt modelId="{8E555B73-7D15-489E-B290-48699B0EB97D}">
      <dgm:prSet phldrT="[Текст]" custT="1"/>
      <dgm:sp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a:outerShdw blurRad="50800" dist="50800" dir="5400000" algn="ctr" rotWithShape="0">
            <a:schemeClr val="tx1"/>
          </a:outerShdw>
        </a:effectLst>
      </dgm:spPr>
      <dgm:t>
        <a:bodyPr/>
        <a:lstStyle/>
        <a:p>
          <a:pPr marL="0" indent="0" algn="ctr">
            <a:spcAft>
              <a:spcPts val="0"/>
            </a:spcAft>
          </a:pPr>
          <a:r>
            <a:rPr lang="ru-RU" sz="1050" b="1" dirty="0" smtClean="0">
              <a:solidFill>
                <a:srgbClr val="C00000"/>
              </a:solidFill>
              <a:latin typeface="Century Gothic" panose="020B0502020202020204" pitchFamily="34" charset="0"/>
            </a:rPr>
            <a:t>Пользователь </a:t>
          </a:r>
          <a:r>
            <a:rPr lang="ru-RU" sz="1050" b="1" dirty="0">
              <a:solidFill>
                <a:srgbClr val="C00000"/>
              </a:solidFill>
              <a:latin typeface="Century Gothic" panose="020B0502020202020204" pitchFamily="34" charset="0"/>
            </a:rPr>
            <a:t>подписывает сведения о контракте и формирует изменение в сведения о БО</a:t>
          </a:r>
        </a:p>
      </dgm:t>
    </dgm:pt>
    <dgm:pt modelId="{B852FF63-308A-4E81-BDE6-A47085015ABD}" type="parTrans" cxnId="{6D7B94D1-27A2-4015-967D-B421F9C68DF1}">
      <dgm:prSet/>
      <dgm:spPr/>
      <dgm:t>
        <a:bodyPr/>
        <a:lstStyle/>
        <a:p>
          <a:endParaRPr lang="ru-RU"/>
        </a:p>
      </dgm:t>
    </dgm:pt>
    <dgm:pt modelId="{01E07384-E16C-4CF1-A4DF-F3246781C328}" type="sibTrans" cxnId="{6D7B94D1-27A2-4015-967D-B421F9C68DF1}">
      <dgm:prSet/>
      <dgm:spPr/>
      <dgm:t>
        <a:bodyPr/>
        <a:lstStyle/>
        <a:p>
          <a:endParaRPr lang="ru-RU"/>
        </a:p>
      </dgm:t>
    </dgm:pt>
    <dgm:pt modelId="{14526859-1DB8-467C-8DE5-B0D9F296C872}">
      <dgm:prSet custT="1"/>
      <dgm:sp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dgm:spPr>
      <dgm:t>
        <a:bodyPr/>
        <a:lstStyle/>
        <a:p>
          <a:pPr algn="ctr"/>
          <a:r>
            <a:rPr lang="ru-RU" sz="1100" b="1" dirty="0" smtClean="0">
              <a:solidFill>
                <a:srgbClr val="C00000"/>
              </a:solidFill>
              <a:latin typeface="Century Gothic" panose="020B0502020202020204" pitchFamily="34" charset="0"/>
            </a:rPr>
            <a:t>Пользователь проверяет данные и подписывает их своей электронной подписью</a:t>
          </a:r>
          <a:endParaRPr lang="ru-RU" sz="1100" dirty="0">
            <a:solidFill>
              <a:srgbClr val="C00000"/>
            </a:solidFill>
            <a:latin typeface="Century Gothic" panose="020B0502020202020204" pitchFamily="34" charset="0"/>
          </a:endParaRPr>
        </a:p>
      </dgm:t>
    </dgm:pt>
    <dgm:pt modelId="{8C427891-E7FB-4355-87D0-8D7E25BC275E}" type="parTrans" cxnId="{AEBB17FC-E544-495A-AA3D-1A638F6ECDB3}">
      <dgm:prSet/>
      <dgm:spPr/>
      <dgm:t>
        <a:bodyPr/>
        <a:lstStyle/>
        <a:p>
          <a:endParaRPr lang="ru-RU"/>
        </a:p>
      </dgm:t>
    </dgm:pt>
    <dgm:pt modelId="{DB58FC72-766B-4A73-AE17-D297DE770994}" type="sibTrans" cxnId="{AEBB17FC-E544-495A-AA3D-1A638F6ECDB3}">
      <dgm:prSet/>
      <dgm:spPr/>
      <dgm:t>
        <a:bodyPr/>
        <a:lstStyle/>
        <a:p>
          <a:endParaRPr lang="ru-RU"/>
        </a:p>
      </dgm:t>
    </dgm:pt>
    <dgm:pt modelId="{843EFD66-32E4-4392-9341-8617442F97B8}" type="pres">
      <dgm:prSet presAssocID="{455F8B22-8006-48D9-B559-8278A6C7EEA1}" presName="CompostProcess" presStyleCnt="0">
        <dgm:presLayoutVars>
          <dgm:dir/>
          <dgm:resizeHandles val="exact"/>
        </dgm:presLayoutVars>
      </dgm:prSet>
      <dgm:spPr/>
    </dgm:pt>
    <dgm:pt modelId="{FB6572ED-265B-473E-B7AD-BF252B4364CA}" type="pres">
      <dgm:prSet presAssocID="{455F8B22-8006-48D9-B559-8278A6C7EEA1}" presName="arrow" presStyleLbl="bgShp" presStyleIdx="0" presStyleCnt="1" custScaleX="117647"/>
      <dgm:spPr/>
    </dgm:pt>
    <dgm:pt modelId="{20EBCED8-9289-4B7B-A9AA-FBE66D369CC2}" type="pres">
      <dgm:prSet presAssocID="{455F8B22-8006-48D9-B559-8278A6C7EEA1}" presName="linearProcess" presStyleCnt="0"/>
      <dgm:spPr/>
    </dgm:pt>
    <dgm:pt modelId="{CD4A46D2-36F6-4D25-80C1-47626331EC0B}" type="pres">
      <dgm:prSet presAssocID="{469528FE-D624-4924-9E74-58735617A023}" presName="textNode" presStyleLbl="node1" presStyleIdx="0" presStyleCnt="4" custScaleX="85443" custScaleY="126478" custLinFactNeighborX="-39486" custLinFactNeighborY="1274">
        <dgm:presLayoutVars>
          <dgm:bulletEnabled val="1"/>
        </dgm:presLayoutVars>
      </dgm:prSet>
      <dgm:spPr/>
      <dgm:t>
        <a:bodyPr/>
        <a:lstStyle/>
        <a:p>
          <a:endParaRPr lang="ru-RU"/>
        </a:p>
      </dgm:t>
    </dgm:pt>
    <dgm:pt modelId="{8B2DCCDD-4565-48F7-AA9A-8D10014739E1}" type="pres">
      <dgm:prSet presAssocID="{2191FC0B-8B4E-46AC-B27E-269DBD06C0A7}" presName="sibTrans" presStyleCnt="0"/>
      <dgm:spPr/>
    </dgm:pt>
    <dgm:pt modelId="{8F1AAAE0-6C78-4027-BF06-2F0600202B3A}" type="pres">
      <dgm:prSet presAssocID="{74B4F18D-2480-4085-B3D3-90A57E384C4B}" presName="textNode" presStyleLbl="node1" presStyleIdx="1" presStyleCnt="4" custScaleX="85637" custScaleY="129026">
        <dgm:presLayoutVars>
          <dgm:bulletEnabled val="1"/>
        </dgm:presLayoutVars>
      </dgm:prSet>
      <dgm:spPr/>
      <dgm:t>
        <a:bodyPr/>
        <a:lstStyle/>
        <a:p>
          <a:endParaRPr lang="ru-RU"/>
        </a:p>
      </dgm:t>
    </dgm:pt>
    <dgm:pt modelId="{D5FB467B-C086-4832-8D85-370FBF644DB7}" type="pres">
      <dgm:prSet presAssocID="{EB70FC55-2AD3-4CFA-B9B8-488113AC2666}" presName="sibTrans" presStyleCnt="0"/>
      <dgm:spPr/>
    </dgm:pt>
    <dgm:pt modelId="{68ACA6DA-55F6-4D0F-A976-6695F8DC332F}" type="pres">
      <dgm:prSet presAssocID="{8E555B73-7D15-489E-B290-48699B0EB97D}" presName="textNode" presStyleLbl="node1" presStyleIdx="2" presStyleCnt="4" custScaleX="102358" custScaleY="129026" custLinFactNeighborX="-14261" custLinFactNeighborY="454">
        <dgm:presLayoutVars>
          <dgm:bulletEnabled val="1"/>
        </dgm:presLayoutVars>
      </dgm:prSet>
      <dgm:spPr/>
      <dgm:t>
        <a:bodyPr/>
        <a:lstStyle/>
        <a:p>
          <a:endParaRPr lang="ru-RU"/>
        </a:p>
      </dgm:t>
    </dgm:pt>
    <dgm:pt modelId="{B944F81E-057F-4B8A-A1BD-2DCA4EECEF63}" type="pres">
      <dgm:prSet presAssocID="{01E07384-E16C-4CF1-A4DF-F3246781C328}" presName="sibTrans" presStyleCnt="0"/>
      <dgm:spPr/>
    </dgm:pt>
    <dgm:pt modelId="{82A3D4D2-F24E-4FD5-8307-C72E75C2B4C7}" type="pres">
      <dgm:prSet presAssocID="{14526859-1DB8-467C-8DE5-B0D9F296C872}" presName="textNode" presStyleLbl="node1" presStyleIdx="3" presStyleCnt="4" custScaleY="156393">
        <dgm:presLayoutVars>
          <dgm:bulletEnabled val="1"/>
        </dgm:presLayoutVars>
      </dgm:prSet>
      <dgm:spPr/>
      <dgm:t>
        <a:bodyPr/>
        <a:lstStyle/>
        <a:p>
          <a:endParaRPr lang="ru-RU"/>
        </a:p>
      </dgm:t>
    </dgm:pt>
  </dgm:ptLst>
  <dgm:cxnLst>
    <dgm:cxn modelId="{EFF99CDE-785A-4792-A549-D9FBAA1CD4D8}" type="presOf" srcId="{74B4F18D-2480-4085-B3D3-90A57E384C4B}" destId="{8F1AAAE0-6C78-4027-BF06-2F0600202B3A}" srcOrd="0" destOrd="0" presId="urn:microsoft.com/office/officeart/2005/8/layout/hProcess9"/>
    <dgm:cxn modelId="{BB398F51-F276-4101-9043-6AACF6F712BE}" type="presOf" srcId="{14526859-1DB8-467C-8DE5-B0D9F296C872}" destId="{82A3D4D2-F24E-4FD5-8307-C72E75C2B4C7}" srcOrd="0" destOrd="0" presId="urn:microsoft.com/office/officeart/2005/8/layout/hProcess9"/>
    <dgm:cxn modelId="{85E27CD2-812E-42C2-A856-70A190B3030A}" srcId="{455F8B22-8006-48D9-B559-8278A6C7EEA1}" destId="{469528FE-D624-4924-9E74-58735617A023}" srcOrd="0" destOrd="0" parTransId="{77729E81-849E-426E-9846-FF2A649C23A3}" sibTransId="{2191FC0B-8B4E-46AC-B27E-269DBD06C0A7}"/>
    <dgm:cxn modelId="{F0EBB99B-5666-41F3-8913-22F9535AD04C}" srcId="{455F8B22-8006-48D9-B559-8278A6C7EEA1}" destId="{74B4F18D-2480-4085-B3D3-90A57E384C4B}" srcOrd="1" destOrd="0" parTransId="{CBE5E93D-CFF1-41B7-96FC-F0563BA6CF69}" sibTransId="{EB70FC55-2AD3-4CFA-B9B8-488113AC2666}"/>
    <dgm:cxn modelId="{D6626D7D-49C4-4FCA-9A7B-79677FBAB0B5}" type="presOf" srcId="{469528FE-D624-4924-9E74-58735617A023}" destId="{CD4A46D2-36F6-4D25-80C1-47626331EC0B}" srcOrd="0" destOrd="0" presId="urn:microsoft.com/office/officeart/2005/8/layout/hProcess9"/>
    <dgm:cxn modelId="{B6285665-F8A2-4968-A0FC-D4D64228A02E}" type="presOf" srcId="{8E555B73-7D15-489E-B290-48699B0EB97D}" destId="{68ACA6DA-55F6-4D0F-A976-6695F8DC332F}" srcOrd="0" destOrd="0" presId="urn:microsoft.com/office/officeart/2005/8/layout/hProcess9"/>
    <dgm:cxn modelId="{1D41FA32-30CF-47B4-9988-1486CFF11E56}" type="presOf" srcId="{455F8B22-8006-48D9-B559-8278A6C7EEA1}" destId="{843EFD66-32E4-4392-9341-8617442F97B8}" srcOrd="0" destOrd="0" presId="urn:microsoft.com/office/officeart/2005/8/layout/hProcess9"/>
    <dgm:cxn modelId="{6D7B94D1-27A2-4015-967D-B421F9C68DF1}" srcId="{455F8B22-8006-48D9-B559-8278A6C7EEA1}" destId="{8E555B73-7D15-489E-B290-48699B0EB97D}" srcOrd="2" destOrd="0" parTransId="{B852FF63-308A-4E81-BDE6-A47085015ABD}" sibTransId="{01E07384-E16C-4CF1-A4DF-F3246781C328}"/>
    <dgm:cxn modelId="{AEBB17FC-E544-495A-AA3D-1A638F6ECDB3}" srcId="{455F8B22-8006-48D9-B559-8278A6C7EEA1}" destId="{14526859-1DB8-467C-8DE5-B0D9F296C872}" srcOrd="3" destOrd="0" parTransId="{8C427891-E7FB-4355-87D0-8D7E25BC275E}" sibTransId="{DB58FC72-766B-4A73-AE17-D297DE770994}"/>
    <dgm:cxn modelId="{09E6F71A-08D0-4FB0-BA98-6033752DD319}" type="presParOf" srcId="{843EFD66-32E4-4392-9341-8617442F97B8}" destId="{FB6572ED-265B-473E-B7AD-BF252B4364CA}" srcOrd="0" destOrd="0" presId="urn:microsoft.com/office/officeart/2005/8/layout/hProcess9"/>
    <dgm:cxn modelId="{800FF0E3-D85E-43AE-AB2F-9C9F78DBB400}" type="presParOf" srcId="{843EFD66-32E4-4392-9341-8617442F97B8}" destId="{20EBCED8-9289-4B7B-A9AA-FBE66D369CC2}" srcOrd="1" destOrd="0" presId="urn:microsoft.com/office/officeart/2005/8/layout/hProcess9"/>
    <dgm:cxn modelId="{DDD18F17-D9CC-4536-9391-B2A039DEC845}" type="presParOf" srcId="{20EBCED8-9289-4B7B-A9AA-FBE66D369CC2}" destId="{CD4A46D2-36F6-4D25-80C1-47626331EC0B}" srcOrd="0" destOrd="0" presId="urn:microsoft.com/office/officeart/2005/8/layout/hProcess9"/>
    <dgm:cxn modelId="{B6E9EA1C-9C0F-4492-940A-66280C23C207}" type="presParOf" srcId="{20EBCED8-9289-4B7B-A9AA-FBE66D369CC2}" destId="{8B2DCCDD-4565-48F7-AA9A-8D10014739E1}" srcOrd="1" destOrd="0" presId="urn:microsoft.com/office/officeart/2005/8/layout/hProcess9"/>
    <dgm:cxn modelId="{81BDE81A-4B52-4A64-A803-C5EDBFF13A81}" type="presParOf" srcId="{20EBCED8-9289-4B7B-A9AA-FBE66D369CC2}" destId="{8F1AAAE0-6C78-4027-BF06-2F0600202B3A}" srcOrd="2" destOrd="0" presId="urn:microsoft.com/office/officeart/2005/8/layout/hProcess9"/>
    <dgm:cxn modelId="{63885FF6-31FE-4FBA-ADF0-9A88320EA981}" type="presParOf" srcId="{20EBCED8-9289-4B7B-A9AA-FBE66D369CC2}" destId="{D5FB467B-C086-4832-8D85-370FBF644DB7}" srcOrd="3" destOrd="0" presId="urn:microsoft.com/office/officeart/2005/8/layout/hProcess9"/>
    <dgm:cxn modelId="{A2F1062F-ED98-4C89-83A5-AB8B96330A16}" type="presParOf" srcId="{20EBCED8-9289-4B7B-A9AA-FBE66D369CC2}" destId="{68ACA6DA-55F6-4D0F-A976-6695F8DC332F}" srcOrd="4" destOrd="0" presId="urn:microsoft.com/office/officeart/2005/8/layout/hProcess9"/>
    <dgm:cxn modelId="{17F799DC-229E-432A-A92E-733784B4DCC2}" type="presParOf" srcId="{20EBCED8-9289-4B7B-A9AA-FBE66D369CC2}" destId="{B944F81E-057F-4B8A-A1BD-2DCA4EECEF63}" srcOrd="5" destOrd="0" presId="urn:microsoft.com/office/officeart/2005/8/layout/hProcess9"/>
    <dgm:cxn modelId="{202BFF39-54FD-4889-8DBC-C87B4BEF16A4}" type="presParOf" srcId="{20EBCED8-9289-4B7B-A9AA-FBE66D369CC2}" destId="{82A3D4D2-F24E-4FD5-8307-C72E75C2B4C7}" srcOrd="6"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03003A-4106-4595-9183-7DF1798FFA3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FA0318F6-2B75-4205-965A-5E5D9D6684F7}">
      <dgm:prSet/>
      <dgm:spPr>
        <a:gradFill rotWithShape="0">
          <a:gsLst>
            <a:gs pos="0">
              <a:srgbClr val="5E9EFF"/>
            </a:gs>
            <a:gs pos="39999">
              <a:srgbClr val="85C2FF"/>
            </a:gs>
            <a:gs pos="70000">
              <a:srgbClr val="C4D6EB"/>
            </a:gs>
            <a:gs pos="100000">
              <a:srgbClr val="FFEBFA"/>
            </a:gs>
          </a:gsLst>
          <a:lin ang="5400000" scaled="0"/>
        </a:gradFill>
      </dgm:spPr>
      <dgm:t>
        <a:bodyPr/>
        <a:lstStyle/>
        <a:p>
          <a:pPr rtl="0"/>
          <a:r>
            <a:rPr lang="ru-RU" smtClean="0">
              <a:solidFill>
                <a:schemeClr val="tx1">
                  <a:lumMod val="95000"/>
                  <a:lumOff val="5000"/>
                </a:schemeClr>
              </a:solidFill>
            </a:rPr>
            <a:t>Приказ Минфина России от 08.06.2018 N 132н "О Порядке формирования и применения кодов бюджетной классификации Российской Федерации, их структуре и принципах назначения«</a:t>
          </a:r>
          <a:endParaRPr lang="ru-RU">
            <a:solidFill>
              <a:schemeClr val="tx1">
                <a:lumMod val="95000"/>
                <a:lumOff val="5000"/>
              </a:schemeClr>
            </a:solidFill>
          </a:endParaRPr>
        </a:p>
      </dgm:t>
    </dgm:pt>
    <dgm:pt modelId="{4AEBE016-3CDD-4C2A-8767-735963DA4EF3}" type="parTrans" cxnId="{A1EC4B44-A0D3-48F0-B8F9-C43FD9DF3C4D}">
      <dgm:prSet/>
      <dgm:spPr/>
      <dgm:t>
        <a:bodyPr/>
        <a:lstStyle/>
        <a:p>
          <a:endParaRPr lang="ru-RU"/>
        </a:p>
      </dgm:t>
    </dgm:pt>
    <dgm:pt modelId="{C623266A-982B-4B0C-B3AB-B05DC2AAC61D}" type="sibTrans" cxnId="{A1EC4B44-A0D3-48F0-B8F9-C43FD9DF3C4D}">
      <dgm:prSet/>
      <dgm:spPr/>
      <dgm:t>
        <a:bodyPr/>
        <a:lstStyle/>
        <a:p>
          <a:endParaRPr lang="ru-RU"/>
        </a:p>
      </dgm:t>
    </dgm:pt>
    <dgm:pt modelId="{CC6F6625-941D-4F56-8488-C4447F56D49F}">
      <dgm:prSet/>
      <dgm:spPr>
        <a:gradFill rotWithShape="0">
          <a:gsLst>
            <a:gs pos="0">
              <a:schemeClr val="accent1">
                <a:tint val="66000"/>
                <a:satMod val="160000"/>
              </a:schemeClr>
            </a:gs>
            <a:gs pos="70000">
              <a:schemeClr val="accent1">
                <a:tint val="44500"/>
                <a:satMod val="160000"/>
              </a:schemeClr>
            </a:gs>
            <a:gs pos="100000">
              <a:schemeClr val="accent1">
                <a:tint val="23500"/>
                <a:satMod val="160000"/>
              </a:schemeClr>
            </a:gs>
          </a:gsLst>
          <a:lin ang="5400000" scaled="0"/>
        </a:gradFill>
      </dgm:spPr>
      <dgm:t>
        <a:bodyPr/>
        <a:lstStyle/>
        <a:p>
          <a:pPr rtl="0"/>
          <a:r>
            <a:rPr lang="ru-RU" smtClean="0">
              <a:solidFill>
                <a:schemeClr val="tx1">
                  <a:lumMod val="95000"/>
                  <a:lumOff val="5000"/>
                </a:schemeClr>
              </a:solidFill>
            </a:rPr>
            <a:t>Приказ Минфина России от 29.11.2017 N 209н "Об утверждении Порядка применения классификации операций сектора государственного управления"</a:t>
          </a:r>
          <a:endParaRPr lang="ru-RU">
            <a:solidFill>
              <a:schemeClr val="tx1">
                <a:lumMod val="95000"/>
                <a:lumOff val="5000"/>
              </a:schemeClr>
            </a:solidFill>
          </a:endParaRPr>
        </a:p>
      </dgm:t>
    </dgm:pt>
    <dgm:pt modelId="{06F48650-6579-46BD-A695-603951C98F98}" type="parTrans" cxnId="{78AE546B-C039-46FD-AC60-1C037DEFEEE0}">
      <dgm:prSet/>
      <dgm:spPr/>
      <dgm:t>
        <a:bodyPr/>
        <a:lstStyle/>
        <a:p>
          <a:endParaRPr lang="ru-RU"/>
        </a:p>
      </dgm:t>
    </dgm:pt>
    <dgm:pt modelId="{D4B80685-895A-4E8C-A128-913ACDE1AAFA}" type="sibTrans" cxnId="{78AE546B-C039-46FD-AC60-1C037DEFEEE0}">
      <dgm:prSet/>
      <dgm:spPr/>
      <dgm:t>
        <a:bodyPr/>
        <a:lstStyle/>
        <a:p>
          <a:endParaRPr lang="ru-RU"/>
        </a:p>
      </dgm:t>
    </dgm:pt>
    <dgm:pt modelId="{3956F156-0FCF-4922-AF38-2B4215D15864}" type="pres">
      <dgm:prSet presAssocID="{4403003A-4106-4595-9183-7DF1798FFA33}" presName="linear" presStyleCnt="0">
        <dgm:presLayoutVars>
          <dgm:animLvl val="lvl"/>
          <dgm:resizeHandles val="exact"/>
        </dgm:presLayoutVars>
      </dgm:prSet>
      <dgm:spPr/>
      <dgm:t>
        <a:bodyPr/>
        <a:lstStyle/>
        <a:p>
          <a:endParaRPr lang="ru-RU"/>
        </a:p>
      </dgm:t>
    </dgm:pt>
    <dgm:pt modelId="{5DA3D6BB-7308-440F-B085-7C676A18FC3B}" type="pres">
      <dgm:prSet presAssocID="{FA0318F6-2B75-4205-965A-5E5D9D6684F7}" presName="parentText" presStyleLbl="node1" presStyleIdx="0" presStyleCnt="2">
        <dgm:presLayoutVars>
          <dgm:chMax val="0"/>
          <dgm:bulletEnabled val="1"/>
        </dgm:presLayoutVars>
      </dgm:prSet>
      <dgm:spPr/>
      <dgm:t>
        <a:bodyPr/>
        <a:lstStyle/>
        <a:p>
          <a:endParaRPr lang="ru-RU"/>
        </a:p>
      </dgm:t>
    </dgm:pt>
    <dgm:pt modelId="{20462DC0-6D98-41B4-B5FB-EC98CBA4ED67}" type="pres">
      <dgm:prSet presAssocID="{C623266A-982B-4B0C-B3AB-B05DC2AAC61D}" presName="spacer" presStyleCnt="0"/>
      <dgm:spPr/>
    </dgm:pt>
    <dgm:pt modelId="{E5B7CBF4-D70D-4970-AED9-EA49F0F0FC6D}" type="pres">
      <dgm:prSet presAssocID="{CC6F6625-941D-4F56-8488-C4447F56D49F}" presName="parentText" presStyleLbl="node1" presStyleIdx="1" presStyleCnt="2">
        <dgm:presLayoutVars>
          <dgm:chMax val="0"/>
          <dgm:bulletEnabled val="1"/>
        </dgm:presLayoutVars>
      </dgm:prSet>
      <dgm:spPr/>
      <dgm:t>
        <a:bodyPr/>
        <a:lstStyle/>
        <a:p>
          <a:endParaRPr lang="ru-RU"/>
        </a:p>
      </dgm:t>
    </dgm:pt>
  </dgm:ptLst>
  <dgm:cxnLst>
    <dgm:cxn modelId="{A1EC4B44-A0D3-48F0-B8F9-C43FD9DF3C4D}" srcId="{4403003A-4106-4595-9183-7DF1798FFA33}" destId="{FA0318F6-2B75-4205-965A-5E5D9D6684F7}" srcOrd="0" destOrd="0" parTransId="{4AEBE016-3CDD-4C2A-8767-735963DA4EF3}" sibTransId="{C623266A-982B-4B0C-B3AB-B05DC2AAC61D}"/>
    <dgm:cxn modelId="{220119AC-4685-4C16-9A44-C87ED055D366}" type="presOf" srcId="{CC6F6625-941D-4F56-8488-C4447F56D49F}" destId="{E5B7CBF4-D70D-4970-AED9-EA49F0F0FC6D}" srcOrd="0" destOrd="0" presId="urn:microsoft.com/office/officeart/2005/8/layout/vList2"/>
    <dgm:cxn modelId="{78AE546B-C039-46FD-AC60-1C037DEFEEE0}" srcId="{4403003A-4106-4595-9183-7DF1798FFA33}" destId="{CC6F6625-941D-4F56-8488-C4447F56D49F}" srcOrd="1" destOrd="0" parTransId="{06F48650-6579-46BD-A695-603951C98F98}" sibTransId="{D4B80685-895A-4E8C-A128-913ACDE1AAFA}"/>
    <dgm:cxn modelId="{51346B04-D807-43F8-9E1A-BBE3C8755C63}" type="presOf" srcId="{FA0318F6-2B75-4205-965A-5E5D9D6684F7}" destId="{5DA3D6BB-7308-440F-B085-7C676A18FC3B}" srcOrd="0" destOrd="0" presId="urn:microsoft.com/office/officeart/2005/8/layout/vList2"/>
    <dgm:cxn modelId="{9EBBF30D-2E5F-4ED0-82B5-B338B904F73D}" type="presOf" srcId="{4403003A-4106-4595-9183-7DF1798FFA33}" destId="{3956F156-0FCF-4922-AF38-2B4215D15864}" srcOrd="0" destOrd="0" presId="urn:microsoft.com/office/officeart/2005/8/layout/vList2"/>
    <dgm:cxn modelId="{74DABB7D-EBAF-49F1-A2DF-F59C40B6B92B}" type="presParOf" srcId="{3956F156-0FCF-4922-AF38-2B4215D15864}" destId="{5DA3D6BB-7308-440F-B085-7C676A18FC3B}" srcOrd="0" destOrd="0" presId="urn:microsoft.com/office/officeart/2005/8/layout/vList2"/>
    <dgm:cxn modelId="{1237DB13-5768-445F-B32F-F974866AD28A}" type="presParOf" srcId="{3956F156-0FCF-4922-AF38-2B4215D15864}" destId="{20462DC0-6D98-41B4-B5FB-EC98CBA4ED67}" srcOrd="1" destOrd="0" presId="urn:microsoft.com/office/officeart/2005/8/layout/vList2"/>
    <dgm:cxn modelId="{EC016620-117D-4DE9-97ED-D301587D57B1}" type="presParOf" srcId="{3956F156-0FCF-4922-AF38-2B4215D15864}" destId="{E5B7CBF4-D70D-4970-AED9-EA49F0F0FC6D}"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6572ED-265B-473E-B7AD-BF252B4364CA}">
      <dsp:nvSpPr>
        <dsp:cNvPr id="0" name=""/>
        <dsp:cNvSpPr/>
      </dsp:nvSpPr>
      <dsp:spPr>
        <a:xfrm>
          <a:off x="1" y="0"/>
          <a:ext cx="6840756" cy="2770019"/>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4A46D2-36F6-4D25-80C1-47626331EC0B}">
      <dsp:nvSpPr>
        <dsp:cNvPr id="0" name=""/>
        <dsp:cNvSpPr/>
      </dsp:nvSpPr>
      <dsp:spPr>
        <a:xfrm>
          <a:off x="0" y="698432"/>
          <a:ext cx="1403914" cy="1401385"/>
        </a:xfrm>
        <a:prstGeom prst="roundRect">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25400" cap="flat" cmpd="sng" algn="ctr">
          <a:solidFill>
            <a:schemeClr val="lt1">
              <a:hueOff val="0"/>
              <a:satOff val="0"/>
              <a:lumOff val="0"/>
              <a:alphaOff val="0"/>
            </a:schemeClr>
          </a:solidFill>
          <a:prstDash val="solid"/>
        </a:ln>
        <a:effectLst>
          <a:outerShdw blurRad="50800" dist="50800" dir="5400000" algn="ctr" rotWithShape="0">
            <a:schemeClr val="tx1"/>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b="1" kern="1200" dirty="0">
              <a:solidFill>
                <a:srgbClr val="C00000"/>
              </a:solidFill>
              <a:latin typeface="Century Gothic" panose="020B0502020202020204" pitchFamily="34" charset="0"/>
            </a:rPr>
            <a:t>В системе размещается временная таблица «Таблица соответствий КБК»</a:t>
          </a:r>
        </a:p>
      </dsp:txBody>
      <dsp:txXfrm>
        <a:off x="68410" y="766842"/>
        <a:ext cx="1267094" cy="1264565"/>
      </dsp:txXfrm>
    </dsp:sp>
    <dsp:sp modelId="{8F1AAAE0-6C78-4027-BF06-2F0600202B3A}">
      <dsp:nvSpPr>
        <dsp:cNvPr id="0" name=""/>
        <dsp:cNvSpPr/>
      </dsp:nvSpPr>
      <dsp:spPr>
        <a:xfrm>
          <a:off x="1639054" y="670200"/>
          <a:ext cx="1407102" cy="1429617"/>
        </a:xfrm>
        <a:prstGeom prst="roundRect">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25400" cap="flat" cmpd="sng" algn="ctr">
          <a:solidFill>
            <a:schemeClr val="lt1">
              <a:hueOff val="0"/>
              <a:satOff val="0"/>
              <a:lumOff val="0"/>
              <a:alphaOff val="0"/>
            </a:schemeClr>
          </a:solidFill>
          <a:prstDash val="solid"/>
        </a:ln>
        <a:effectLst>
          <a:outerShdw blurRad="50800" dist="50800" dir="5400000" algn="ctr" rotWithShape="0">
            <a:schemeClr val="tx1"/>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ru-RU" sz="1050" b="1" kern="1200" dirty="0">
              <a:solidFill>
                <a:srgbClr val="C00000"/>
              </a:solidFill>
              <a:latin typeface="Century Gothic" panose="020B0502020202020204" pitchFamily="34" charset="0"/>
            </a:rPr>
            <a:t>Автоматически генерируется проект информации о контракте с заменой КБК по таблице соответствий</a:t>
          </a:r>
        </a:p>
      </dsp:txBody>
      <dsp:txXfrm>
        <a:off x="1707743" y="738889"/>
        <a:ext cx="1269724" cy="1292239"/>
      </dsp:txXfrm>
    </dsp:sp>
    <dsp:sp modelId="{68ACA6DA-55F6-4D0F-A976-6695F8DC332F}">
      <dsp:nvSpPr>
        <dsp:cNvPr id="0" name=""/>
        <dsp:cNvSpPr/>
      </dsp:nvSpPr>
      <dsp:spPr>
        <a:xfrm>
          <a:off x="3247229" y="675230"/>
          <a:ext cx="1681844" cy="1429617"/>
        </a:xfrm>
        <a:prstGeom prst="roundRect">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25400" cap="flat" cmpd="sng" algn="ctr">
          <a:solidFill>
            <a:schemeClr val="lt1">
              <a:hueOff val="0"/>
              <a:satOff val="0"/>
              <a:lumOff val="0"/>
              <a:alphaOff val="0"/>
            </a:schemeClr>
          </a:solidFill>
          <a:prstDash val="solid"/>
        </a:ln>
        <a:effectLst>
          <a:outerShdw blurRad="50800" dist="50800" dir="5400000" algn="ctr" rotWithShape="0">
            <a:schemeClr val="tx1"/>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ts val="0"/>
            </a:spcAft>
          </a:pPr>
          <a:r>
            <a:rPr lang="ru-RU" sz="1050" b="1" kern="1200" dirty="0" smtClean="0">
              <a:solidFill>
                <a:srgbClr val="C00000"/>
              </a:solidFill>
              <a:latin typeface="Century Gothic" panose="020B0502020202020204" pitchFamily="34" charset="0"/>
            </a:rPr>
            <a:t>Пользователь </a:t>
          </a:r>
          <a:r>
            <a:rPr lang="ru-RU" sz="1050" b="1" kern="1200" dirty="0">
              <a:solidFill>
                <a:srgbClr val="C00000"/>
              </a:solidFill>
              <a:latin typeface="Century Gothic" panose="020B0502020202020204" pitchFamily="34" charset="0"/>
            </a:rPr>
            <a:t>подписывает сведения о контракте и формирует изменение в сведения о БО</a:t>
          </a:r>
        </a:p>
      </dsp:txBody>
      <dsp:txXfrm>
        <a:off x="3317017" y="745018"/>
        <a:ext cx="1542268" cy="1290041"/>
      </dsp:txXfrm>
    </dsp:sp>
    <dsp:sp modelId="{82A3D4D2-F24E-4FD5-8307-C72E75C2B4C7}">
      <dsp:nvSpPr>
        <dsp:cNvPr id="0" name=""/>
        <dsp:cNvSpPr/>
      </dsp:nvSpPr>
      <dsp:spPr>
        <a:xfrm>
          <a:off x="5197035" y="518586"/>
          <a:ext cx="1643100" cy="1732846"/>
        </a:xfrm>
        <a:prstGeom prst="roundRect">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rgbClr val="C00000"/>
              </a:solidFill>
              <a:latin typeface="Century Gothic" panose="020B0502020202020204" pitchFamily="34" charset="0"/>
            </a:rPr>
            <a:t>Пользователь проверяет данные и подписывает их своей электронной подписью</a:t>
          </a:r>
          <a:endParaRPr lang="ru-RU" sz="1100" kern="1200" dirty="0">
            <a:solidFill>
              <a:srgbClr val="C00000"/>
            </a:solidFill>
            <a:latin typeface="Century Gothic" panose="020B0502020202020204" pitchFamily="34" charset="0"/>
          </a:endParaRPr>
        </a:p>
      </dsp:txBody>
      <dsp:txXfrm>
        <a:off x="5277245" y="598796"/>
        <a:ext cx="1482680" cy="15724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CBB1C5-C7EA-42A6-9F2B-CB4CE3EFE727}" type="datetimeFigureOut">
              <a:rPr lang="ru-RU" smtClean="0"/>
              <a:t>14.12.2018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A20558-E05E-47A2-B7B1-A78FEB953E7E}" type="slidenum">
              <a:rPr lang="ru-RU" smtClean="0"/>
              <a:t>‹#›</a:t>
            </a:fld>
            <a:endParaRPr lang="ru-RU"/>
          </a:p>
        </p:txBody>
      </p:sp>
    </p:spTree>
    <p:extLst>
      <p:ext uri="{BB962C8B-B14F-4D97-AF65-F5344CB8AC3E}">
        <p14:creationId xmlns:p14="http://schemas.microsoft.com/office/powerpoint/2010/main" val="1484076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smtClean="0"/>
          </a:p>
        </p:txBody>
      </p:sp>
      <p:sp>
        <p:nvSpPr>
          <p:cNvPr id="2867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B40BA947-6A69-4137-AB8A-B4E71305E100}" type="slidenum">
              <a:rPr lang="ru-RU" altLang="ru-RU">
                <a:solidFill>
                  <a:srgbClr val="000000"/>
                </a:solidFill>
                <a:cs typeface="Arial" pitchFamily="34" charset="0"/>
              </a:rPr>
              <a:pPr fontAlgn="base">
                <a:spcBef>
                  <a:spcPct val="0"/>
                </a:spcBef>
                <a:spcAft>
                  <a:spcPct val="0"/>
                </a:spcAft>
              </a:pPr>
              <a:t>17</a:t>
            </a:fld>
            <a:endParaRPr lang="ru-RU" altLang="ru-RU">
              <a:solidFill>
                <a:srgbClr val="000000"/>
              </a:solidFill>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smtClean="0"/>
          </a:p>
        </p:txBody>
      </p:sp>
      <p:sp>
        <p:nvSpPr>
          <p:cNvPr id="2867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B40BA947-6A69-4137-AB8A-B4E71305E100}" type="slidenum">
              <a:rPr lang="ru-RU" altLang="ru-RU">
                <a:solidFill>
                  <a:srgbClr val="000000"/>
                </a:solidFill>
                <a:cs typeface="Arial" pitchFamily="34" charset="0"/>
              </a:rPr>
              <a:pPr fontAlgn="base">
                <a:spcBef>
                  <a:spcPct val="0"/>
                </a:spcBef>
                <a:spcAft>
                  <a:spcPct val="0"/>
                </a:spcAft>
              </a:pPr>
              <a:t>18</a:t>
            </a:fld>
            <a:endParaRPr lang="ru-RU" altLang="ru-RU">
              <a:solidFill>
                <a:srgbClr val="000000"/>
              </a:solidFill>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smtClean="0"/>
          </a:p>
        </p:txBody>
      </p:sp>
      <p:sp>
        <p:nvSpPr>
          <p:cNvPr id="2970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F22F0D0B-2726-49AD-B9CA-5DFA3A9D4A3B}" type="slidenum">
              <a:rPr lang="ru-RU" altLang="ru-RU">
                <a:solidFill>
                  <a:srgbClr val="000000"/>
                </a:solidFill>
                <a:cs typeface="Arial" pitchFamily="34" charset="0"/>
              </a:rPr>
              <a:pPr fontAlgn="base">
                <a:spcBef>
                  <a:spcPct val="0"/>
                </a:spcBef>
                <a:spcAft>
                  <a:spcPct val="0"/>
                </a:spcAft>
              </a:pPr>
              <a:t>19</a:t>
            </a:fld>
            <a:endParaRPr lang="ru-RU" altLang="ru-RU">
              <a:solidFill>
                <a:srgbClr val="000000"/>
              </a:solidFill>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9B09AAD-D718-44D5-A94B-99F5DF0BBB22}" type="datetimeFigureOut">
              <a:rPr lang="ru-RU" smtClean="0"/>
              <a:t>14.12.2018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902D6C8-0497-4166-B51F-AE1DE8798E9A}" type="slidenum">
              <a:rPr lang="ru-RU" smtClean="0"/>
              <a:t>‹#›</a:t>
            </a:fld>
            <a:endParaRPr lang="ru-RU"/>
          </a:p>
        </p:txBody>
      </p:sp>
    </p:spTree>
    <p:extLst>
      <p:ext uri="{BB962C8B-B14F-4D97-AF65-F5344CB8AC3E}">
        <p14:creationId xmlns:p14="http://schemas.microsoft.com/office/powerpoint/2010/main" val="2691780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9B09AAD-D718-44D5-A94B-99F5DF0BBB22}" type="datetimeFigureOut">
              <a:rPr lang="ru-RU" smtClean="0"/>
              <a:t>14.12.2018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902D6C8-0497-4166-B51F-AE1DE8798E9A}" type="slidenum">
              <a:rPr lang="ru-RU" smtClean="0"/>
              <a:t>‹#›</a:t>
            </a:fld>
            <a:endParaRPr lang="ru-RU"/>
          </a:p>
        </p:txBody>
      </p:sp>
    </p:spTree>
    <p:extLst>
      <p:ext uri="{BB962C8B-B14F-4D97-AF65-F5344CB8AC3E}">
        <p14:creationId xmlns:p14="http://schemas.microsoft.com/office/powerpoint/2010/main" val="1909847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9B09AAD-D718-44D5-A94B-99F5DF0BBB22}" type="datetimeFigureOut">
              <a:rPr lang="ru-RU" smtClean="0"/>
              <a:t>14.12.2018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902D6C8-0497-4166-B51F-AE1DE8798E9A}" type="slidenum">
              <a:rPr lang="ru-RU" smtClean="0"/>
              <a:t>‹#›</a:t>
            </a:fld>
            <a:endParaRPr lang="ru-RU"/>
          </a:p>
        </p:txBody>
      </p:sp>
    </p:spTree>
    <p:extLst>
      <p:ext uri="{BB962C8B-B14F-4D97-AF65-F5344CB8AC3E}">
        <p14:creationId xmlns:p14="http://schemas.microsoft.com/office/powerpoint/2010/main" val="1184108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9B09AAD-D718-44D5-A94B-99F5DF0BBB22}" type="datetimeFigureOut">
              <a:rPr lang="ru-RU" smtClean="0"/>
              <a:t>14.12.2018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902D6C8-0497-4166-B51F-AE1DE8798E9A}" type="slidenum">
              <a:rPr lang="ru-RU" smtClean="0"/>
              <a:t>‹#›</a:t>
            </a:fld>
            <a:endParaRPr lang="ru-RU"/>
          </a:p>
        </p:txBody>
      </p:sp>
    </p:spTree>
    <p:extLst>
      <p:ext uri="{BB962C8B-B14F-4D97-AF65-F5344CB8AC3E}">
        <p14:creationId xmlns:p14="http://schemas.microsoft.com/office/powerpoint/2010/main" val="123829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9B09AAD-D718-44D5-A94B-99F5DF0BBB22}" type="datetimeFigureOut">
              <a:rPr lang="ru-RU" smtClean="0"/>
              <a:t>14.12.2018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902D6C8-0497-4166-B51F-AE1DE8798E9A}" type="slidenum">
              <a:rPr lang="ru-RU" smtClean="0"/>
              <a:t>‹#›</a:t>
            </a:fld>
            <a:endParaRPr lang="ru-RU"/>
          </a:p>
        </p:txBody>
      </p:sp>
    </p:spTree>
    <p:extLst>
      <p:ext uri="{BB962C8B-B14F-4D97-AF65-F5344CB8AC3E}">
        <p14:creationId xmlns:p14="http://schemas.microsoft.com/office/powerpoint/2010/main" val="500557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9B09AAD-D718-44D5-A94B-99F5DF0BBB22}" type="datetimeFigureOut">
              <a:rPr lang="ru-RU" smtClean="0"/>
              <a:t>14.12.2018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902D6C8-0497-4166-B51F-AE1DE8798E9A}" type="slidenum">
              <a:rPr lang="ru-RU" smtClean="0"/>
              <a:t>‹#›</a:t>
            </a:fld>
            <a:endParaRPr lang="ru-RU"/>
          </a:p>
        </p:txBody>
      </p:sp>
    </p:spTree>
    <p:extLst>
      <p:ext uri="{BB962C8B-B14F-4D97-AF65-F5344CB8AC3E}">
        <p14:creationId xmlns:p14="http://schemas.microsoft.com/office/powerpoint/2010/main" val="162357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9B09AAD-D718-44D5-A94B-99F5DF0BBB22}" type="datetimeFigureOut">
              <a:rPr lang="ru-RU" smtClean="0"/>
              <a:t>14.12.2018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902D6C8-0497-4166-B51F-AE1DE8798E9A}" type="slidenum">
              <a:rPr lang="ru-RU" smtClean="0"/>
              <a:t>‹#›</a:t>
            </a:fld>
            <a:endParaRPr lang="ru-RU"/>
          </a:p>
        </p:txBody>
      </p:sp>
    </p:spTree>
    <p:extLst>
      <p:ext uri="{BB962C8B-B14F-4D97-AF65-F5344CB8AC3E}">
        <p14:creationId xmlns:p14="http://schemas.microsoft.com/office/powerpoint/2010/main" val="3858422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9B09AAD-D718-44D5-A94B-99F5DF0BBB22}" type="datetimeFigureOut">
              <a:rPr lang="ru-RU" smtClean="0"/>
              <a:t>14.12.2018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902D6C8-0497-4166-B51F-AE1DE8798E9A}" type="slidenum">
              <a:rPr lang="ru-RU" smtClean="0"/>
              <a:t>‹#›</a:t>
            </a:fld>
            <a:endParaRPr lang="ru-RU"/>
          </a:p>
        </p:txBody>
      </p:sp>
    </p:spTree>
    <p:extLst>
      <p:ext uri="{BB962C8B-B14F-4D97-AF65-F5344CB8AC3E}">
        <p14:creationId xmlns:p14="http://schemas.microsoft.com/office/powerpoint/2010/main" val="2977443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9B09AAD-D718-44D5-A94B-99F5DF0BBB22}" type="datetimeFigureOut">
              <a:rPr lang="ru-RU" smtClean="0"/>
              <a:t>14.12.2018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902D6C8-0497-4166-B51F-AE1DE8798E9A}" type="slidenum">
              <a:rPr lang="ru-RU" smtClean="0"/>
              <a:t>‹#›</a:t>
            </a:fld>
            <a:endParaRPr lang="ru-RU"/>
          </a:p>
        </p:txBody>
      </p:sp>
    </p:spTree>
    <p:extLst>
      <p:ext uri="{BB962C8B-B14F-4D97-AF65-F5344CB8AC3E}">
        <p14:creationId xmlns:p14="http://schemas.microsoft.com/office/powerpoint/2010/main" val="3507084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9B09AAD-D718-44D5-A94B-99F5DF0BBB22}" type="datetimeFigureOut">
              <a:rPr lang="ru-RU" smtClean="0"/>
              <a:t>14.12.2018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902D6C8-0497-4166-B51F-AE1DE8798E9A}" type="slidenum">
              <a:rPr lang="ru-RU" smtClean="0"/>
              <a:t>‹#›</a:t>
            </a:fld>
            <a:endParaRPr lang="ru-RU"/>
          </a:p>
        </p:txBody>
      </p:sp>
    </p:spTree>
    <p:extLst>
      <p:ext uri="{BB962C8B-B14F-4D97-AF65-F5344CB8AC3E}">
        <p14:creationId xmlns:p14="http://schemas.microsoft.com/office/powerpoint/2010/main" val="4278482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9B09AAD-D718-44D5-A94B-99F5DF0BBB22}" type="datetimeFigureOut">
              <a:rPr lang="ru-RU" smtClean="0"/>
              <a:t>14.12.2018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902D6C8-0497-4166-B51F-AE1DE8798E9A}" type="slidenum">
              <a:rPr lang="ru-RU" smtClean="0"/>
              <a:t>‹#›</a:t>
            </a:fld>
            <a:endParaRPr lang="ru-RU"/>
          </a:p>
        </p:txBody>
      </p:sp>
    </p:spTree>
    <p:extLst>
      <p:ext uri="{BB962C8B-B14F-4D97-AF65-F5344CB8AC3E}">
        <p14:creationId xmlns:p14="http://schemas.microsoft.com/office/powerpoint/2010/main" val="384266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B09AAD-D718-44D5-A94B-99F5DF0BBB22}" type="datetimeFigureOut">
              <a:rPr lang="ru-RU" smtClean="0"/>
              <a:t>14.12.2018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02D6C8-0497-4166-B51F-AE1DE8798E9A}" type="slidenum">
              <a:rPr lang="ru-RU" smtClean="0"/>
              <a:t>‹#›</a:t>
            </a:fld>
            <a:endParaRPr lang="ru-RU"/>
          </a:p>
        </p:txBody>
      </p:sp>
    </p:spTree>
    <p:extLst>
      <p:ext uri="{BB962C8B-B14F-4D97-AF65-F5344CB8AC3E}">
        <p14:creationId xmlns:p14="http://schemas.microsoft.com/office/powerpoint/2010/main" val="3070544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oleObject" Target="../embeddings/oleObject1.bin"/><Relationship Id="rId7" Type="http://schemas.openxmlformats.org/officeDocument/2006/relationships/diagramQuickStyle" Target="../diagrams/quickStyle1.xml"/><Relationship Id="rId12"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diagramLayout" Target="../diagrams/layout1.xml"/><Relationship Id="rId11" Type="http://schemas.openxmlformats.org/officeDocument/2006/relationships/image" Target="../media/image12.png"/><Relationship Id="rId5" Type="http://schemas.openxmlformats.org/officeDocument/2006/relationships/diagramData" Target="../diagrams/data1.xml"/><Relationship Id="rId10" Type="http://schemas.openxmlformats.org/officeDocument/2006/relationships/image" Target="../media/image11.emf"/><Relationship Id="rId4" Type="http://schemas.openxmlformats.org/officeDocument/2006/relationships/image" Target="../media/image10.emf"/><Relationship Id="rId9" Type="http://schemas.microsoft.com/office/2007/relationships/diagramDrawing" Target="../diagrams/drawing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Подзаголовок 4"/>
          <p:cNvSpPr txBox="1">
            <a:spLocks/>
          </p:cNvSpPr>
          <p:nvPr/>
        </p:nvSpPr>
        <p:spPr>
          <a:xfrm>
            <a:off x="1331640" y="188640"/>
            <a:ext cx="7018867" cy="37422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pPr>
            <a:r>
              <a:rPr lang="ru-RU" sz="1600" b="1" dirty="0" smtClean="0">
                <a:solidFill>
                  <a:schemeClr val="accent1"/>
                </a:solidFill>
                <a:latin typeface="Constantia" panose="02030602050306030303" pitchFamily="18" charset="0"/>
              </a:rPr>
              <a:t>Управление Федерального казначейства по Самарской области</a:t>
            </a:r>
            <a:endParaRPr lang="ru-RU" sz="1600" b="1" dirty="0">
              <a:solidFill>
                <a:schemeClr val="accent1"/>
              </a:solidFill>
              <a:latin typeface="Constantia" panose="02030602050306030303" pitchFamily="18" charset="0"/>
            </a:endParaRPr>
          </a:p>
        </p:txBody>
      </p:sp>
      <p:sp>
        <p:nvSpPr>
          <p:cNvPr id="5" name="Rectangle 2"/>
          <p:cNvSpPr>
            <a:spLocks noGrp="1"/>
          </p:cNvSpPr>
          <p:nvPr>
            <p:ph type="ctrTitle"/>
          </p:nvPr>
        </p:nvSpPr>
        <p:spPr>
          <a:xfrm>
            <a:off x="393220" y="1412776"/>
            <a:ext cx="8357560" cy="2775077"/>
          </a:xfrm>
        </p:spPr>
        <p:txBody>
          <a:bodyPr>
            <a:noAutofit/>
          </a:bodyPr>
          <a:lstStyle/>
          <a:p>
            <a:pPr>
              <a:defRPr/>
            </a:pPr>
            <a:r>
              <a:rPr lang="ru-RU" sz="4000" b="1" dirty="0" smtClean="0">
                <a:solidFill>
                  <a:schemeClr val="tx2"/>
                </a:solidFill>
                <a:latin typeface="Times New Roman" panose="02020603050405020304" pitchFamily="18" charset="0"/>
                <a:ea typeface="+mn-ea"/>
                <a:cs typeface="Times New Roman" panose="02020603050405020304" pitchFamily="18" charset="0"/>
              </a:rPr>
              <a:t>Отдельные </a:t>
            </a:r>
            <a:r>
              <a:rPr lang="ru-RU" sz="4000" b="1" dirty="0">
                <a:solidFill>
                  <a:schemeClr val="tx2"/>
                </a:solidFill>
                <a:latin typeface="Times New Roman" panose="02020603050405020304" pitchFamily="18" charset="0"/>
                <a:ea typeface="+mn-ea"/>
                <a:cs typeface="Times New Roman" panose="02020603050405020304" pitchFamily="18" charset="0"/>
              </a:rPr>
              <a:t>вопросы по завершению текущего финансового года. </a:t>
            </a:r>
            <a:r>
              <a:rPr lang="ru-RU" sz="4000" b="1" dirty="0" smtClean="0">
                <a:solidFill>
                  <a:schemeClr val="tx2"/>
                </a:solidFill>
                <a:latin typeface="Times New Roman" panose="02020603050405020304" pitchFamily="18" charset="0"/>
                <a:ea typeface="+mn-ea"/>
                <a:cs typeface="Times New Roman" panose="02020603050405020304" pitchFamily="18" charset="0"/>
              </a:rPr>
              <a:t/>
            </a:r>
            <a:br>
              <a:rPr lang="ru-RU" sz="4000" b="1" dirty="0" smtClean="0">
                <a:solidFill>
                  <a:schemeClr val="tx2"/>
                </a:solidFill>
                <a:latin typeface="Times New Roman" panose="02020603050405020304" pitchFamily="18" charset="0"/>
                <a:ea typeface="+mn-ea"/>
                <a:cs typeface="Times New Roman" panose="02020603050405020304" pitchFamily="18" charset="0"/>
              </a:rPr>
            </a:br>
            <a:r>
              <a:rPr lang="ru-RU" sz="4000" b="1" dirty="0" smtClean="0">
                <a:solidFill>
                  <a:schemeClr val="tx2"/>
                </a:solidFill>
                <a:latin typeface="Times New Roman" panose="02020603050405020304" pitchFamily="18" charset="0"/>
                <a:ea typeface="+mn-ea"/>
                <a:cs typeface="Times New Roman" panose="02020603050405020304" pitchFamily="18" charset="0"/>
              </a:rPr>
              <a:t>Основные </a:t>
            </a:r>
            <a:r>
              <a:rPr lang="ru-RU" sz="4000" b="1" dirty="0">
                <a:solidFill>
                  <a:schemeClr val="tx2"/>
                </a:solidFill>
                <a:latin typeface="Times New Roman" panose="02020603050405020304" pitchFamily="18" charset="0"/>
                <a:ea typeface="+mn-ea"/>
                <a:cs typeface="Times New Roman" panose="02020603050405020304" pitchFamily="18" charset="0"/>
              </a:rPr>
              <a:t>новации кассового </a:t>
            </a:r>
            <a:r>
              <a:rPr lang="ru-RU" sz="4000" b="1" dirty="0" smtClean="0">
                <a:solidFill>
                  <a:schemeClr val="tx2"/>
                </a:solidFill>
                <a:latin typeface="Times New Roman" panose="02020603050405020304" pitchFamily="18" charset="0"/>
                <a:ea typeface="+mn-ea"/>
                <a:cs typeface="Times New Roman" panose="02020603050405020304" pitchFamily="18" charset="0"/>
              </a:rPr>
              <a:t>исполнения </a:t>
            </a:r>
            <a:r>
              <a:rPr lang="ru-RU" sz="4000" b="1" dirty="0">
                <a:solidFill>
                  <a:schemeClr val="tx2"/>
                </a:solidFill>
                <a:latin typeface="Times New Roman" panose="02020603050405020304" pitchFamily="18" charset="0"/>
                <a:ea typeface="+mn-ea"/>
                <a:cs typeface="Times New Roman" panose="02020603050405020304" pitchFamily="18" charset="0"/>
              </a:rPr>
              <a:t>расходов </a:t>
            </a:r>
            <a:r>
              <a:rPr lang="ru-RU" sz="4000" b="1" dirty="0" smtClean="0">
                <a:solidFill>
                  <a:schemeClr val="tx2"/>
                </a:solidFill>
                <a:latin typeface="Times New Roman" panose="02020603050405020304" pitchFamily="18" charset="0"/>
                <a:ea typeface="+mn-ea"/>
                <a:cs typeface="Times New Roman" panose="02020603050405020304" pitchFamily="18" charset="0"/>
              </a:rPr>
              <a:t>федерального </a:t>
            </a:r>
            <a:r>
              <a:rPr lang="ru-RU" sz="4000" b="1" dirty="0">
                <a:solidFill>
                  <a:schemeClr val="tx2"/>
                </a:solidFill>
                <a:latin typeface="Times New Roman" panose="02020603050405020304" pitchFamily="18" charset="0"/>
                <a:ea typeface="+mn-ea"/>
                <a:cs typeface="Times New Roman" panose="02020603050405020304" pitchFamily="18" charset="0"/>
              </a:rPr>
              <a:t>бюджета в 2019 </a:t>
            </a:r>
            <a:r>
              <a:rPr lang="ru-RU" sz="4000" b="1" dirty="0" smtClean="0">
                <a:solidFill>
                  <a:schemeClr val="tx2"/>
                </a:solidFill>
                <a:latin typeface="Times New Roman" panose="02020603050405020304" pitchFamily="18" charset="0"/>
                <a:ea typeface="+mn-ea"/>
                <a:cs typeface="Times New Roman" panose="02020603050405020304" pitchFamily="18" charset="0"/>
              </a:rPr>
              <a:t>году.</a:t>
            </a:r>
            <a:endParaRPr sz="4000" b="1" dirty="0">
              <a:solidFill>
                <a:schemeClr val="tx2"/>
              </a:solidFill>
              <a:latin typeface="Times New Roman" panose="02020603050405020304" pitchFamily="18" charset="0"/>
              <a:ea typeface="+mn-ea"/>
              <a:cs typeface="Times New Roman" panose="02020603050405020304" pitchFamily="18" charset="0"/>
            </a:endParaRPr>
          </a:p>
        </p:txBody>
      </p:sp>
      <p:sp>
        <p:nvSpPr>
          <p:cNvPr id="6" name="Подзаголовок 4"/>
          <p:cNvSpPr txBox="1">
            <a:spLocks/>
          </p:cNvSpPr>
          <p:nvPr/>
        </p:nvSpPr>
        <p:spPr>
          <a:xfrm>
            <a:off x="5868144" y="5008969"/>
            <a:ext cx="3074317" cy="115633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None/>
            </a:pPr>
            <a:r>
              <a:rPr lang="ru-RU" sz="1600" b="1" dirty="0" smtClean="0">
                <a:solidFill>
                  <a:schemeClr val="accent1"/>
                </a:solidFill>
                <a:latin typeface="Constantia" panose="02030602050306030303" pitchFamily="18" charset="0"/>
              </a:rPr>
              <a:t>Начальник отдела расходов</a:t>
            </a:r>
          </a:p>
          <a:p>
            <a:pPr marL="0" indent="0" algn="r" fontAlgn="auto">
              <a:spcAft>
                <a:spcPts val="0"/>
              </a:spcAft>
              <a:buNone/>
            </a:pPr>
            <a:r>
              <a:rPr lang="ru-RU" sz="1600" b="1" dirty="0" smtClean="0">
                <a:solidFill>
                  <a:schemeClr val="accent1"/>
                </a:solidFill>
                <a:latin typeface="Constantia" panose="02030602050306030303" pitchFamily="18" charset="0"/>
              </a:rPr>
              <a:t>УФК по Самарской области</a:t>
            </a:r>
          </a:p>
          <a:p>
            <a:pPr marL="0" indent="0" algn="r" fontAlgn="auto">
              <a:spcAft>
                <a:spcPts val="0"/>
              </a:spcAft>
              <a:buNone/>
            </a:pPr>
            <a:endParaRPr lang="ru-RU" sz="1600" b="1" dirty="0" smtClean="0">
              <a:solidFill>
                <a:schemeClr val="accent1"/>
              </a:solidFill>
              <a:latin typeface="Constantia" panose="02030602050306030303" pitchFamily="18" charset="0"/>
            </a:endParaRPr>
          </a:p>
          <a:p>
            <a:pPr marL="0" indent="0" algn="r" fontAlgn="auto">
              <a:spcAft>
                <a:spcPts val="0"/>
              </a:spcAft>
              <a:buNone/>
            </a:pPr>
            <a:r>
              <a:rPr lang="ru-RU" sz="1600" b="1" dirty="0" smtClean="0">
                <a:solidFill>
                  <a:schemeClr val="accent1"/>
                </a:solidFill>
                <a:latin typeface="Constantia" panose="02030602050306030303" pitchFamily="18" charset="0"/>
              </a:rPr>
              <a:t>Е.В. Маслеева</a:t>
            </a:r>
            <a:endParaRPr lang="ru-RU" sz="1600" b="1" dirty="0">
              <a:solidFill>
                <a:schemeClr val="accent1"/>
              </a:solidFill>
              <a:latin typeface="Constantia" panose="02030602050306030303" pitchFamily="18" charset="0"/>
            </a:endParaRPr>
          </a:p>
        </p:txBody>
      </p:sp>
      <p:sp>
        <p:nvSpPr>
          <p:cNvPr id="7" name="Подзаголовок 4"/>
          <p:cNvSpPr txBox="1">
            <a:spLocks/>
          </p:cNvSpPr>
          <p:nvPr/>
        </p:nvSpPr>
        <p:spPr>
          <a:xfrm>
            <a:off x="3635896" y="6118650"/>
            <a:ext cx="2073277" cy="37422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pPr>
            <a:r>
              <a:rPr lang="ru-RU" sz="1600" b="1" dirty="0" smtClean="0">
                <a:solidFill>
                  <a:schemeClr val="accent1"/>
                </a:solidFill>
                <a:latin typeface="Constantia" panose="02030602050306030303" pitchFamily="18" charset="0"/>
              </a:rPr>
              <a:t>14.12.2018</a:t>
            </a:r>
            <a:endParaRPr lang="ru-RU" sz="1600" b="1" dirty="0">
              <a:solidFill>
                <a:schemeClr val="accent1"/>
              </a:solidFill>
              <a:latin typeface="Constantia" panose="02030602050306030303" pitchFamily="18" charset="0"/>
            </a:endParaRPr>
          </a:p>
        </p:txBody>
      </p:sp>
    </p:spTree>
    <p:extLst>
      <p:ext uri="{BB962C8B-B14F-4D97-AF65-F5344CB8AC3E}">
        <p14:creationId xmlns:p14="http://schemas.microsoft.com/office/powerpoint/2010/main" val="599748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a:spLocks noChangeArrowheads="1"/>
          </p:cNvSpPr>
          <p:nvPr/>
        </p:nvSpPr>
        <p:spPr bwMode="auto">
          <a:xfrm>
            <a:off x="19786" y="141456"/>
            <a:ext cx="9144000"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lnSpc>
                <a:spcPct val="90000"/>
              </a:lnSpc>
              <a:spcBef>
                <a:spcPts val="750"/>
              </a:spcBef>
              <a:buFont typeface="Arial" charset="0"/>
              <a:buChar char="•"/>
              <a:defRPr sz="2100">
                <a:solidFill>
                  <a:schemeClr val="tx1"/>
                </a:solidFill>
                <a:latin typeface="Calibri" pitchFamily="34" charset="0"/>
              </a:defRPr>
            </a:lvl1pPr>
            <a:lvl2pPr marL="742950" indent="-285750" eaLnBrk="0" hangingPunct="0">
              <a:lnSpc>
                <a:spcPct val="90000"/>
              </a:lnSpc>
              <a:spcBef>
                <a:spcPts val="375"/>
              </a:spcBef>
              <a:buFont typeface="Arial" charset="0"/>
              <a:buChar char="•"/>
              <a:defRPr>
                <a:solidFill>
                  <a:schemeClr val="tx1"/>
                </a:solidFill>
                <a:latin typeface="Calibri" pitchFamily="34" charset="0"/>
              </a:defRPr>
            </a:lvl2pPr>
            <a:lvl3pPr marL="1143000" indent="-228600" eaLnBrk="0" hangingPunct="0">
              <a:lnSpc>
                <a:spcPct val="90000"/>
              </a:lnSpc>
              <a:spcBef>
                <a:spcPts val="375"/>
              </a:spcBef>
              <a:buFont typeface="Arial" charset="0"/>
              <a:buChar char="•"/>
              <a:defRPr sz="1500">
                <a:solidFill>
                  <a:schemeClr val="tx1"/>
                </a:solidFill>
                <a:latin typeface="Calibri" pitchFamily="34" charset="0"/>
              </a:defRPr>
            </a:lvl3pPr>
            <a:lvl4pPr marL="1600200" indent="-228600" eaLnBrk="0" hangingPunct="0">
              <a:lnSpc>
                <a:spcPct val="90000"/>
              </a:lnSpc>
              <a:spcBef>
                <a:spcPts val="375"/>
              </a:spcBef>
              <a:buFont typeface="Arial" charset="0"/>
              <a:buChar char="•"/>
              <a:defRPr>
                <a:solidFill>
                  <a:schemeClr val="tx1"/>
                </a:solidFill>
                <a:latin typeface="Calibri" pitchFamily="34" charset="0"/>
              </a:defRPr>
            </a:lvl4pPr>
            <a:lvl5pPr marL="2057400" indent="-228600" eaLnBrk="0" hangingPunct="0">
              <a:lnSpc>
                <a:spcPct val="90000"/>
              </a:lnSpc>
              <a:spcBef>
                <a:spcPts val="375"/>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None/>
              <a:defRPr/>
            </a:pPr>
            <a:r>
              <a:rPr lang="ru-RU" sz="1800" b="1" kern="1400" cap="all" dirty="0" smtClean="0">
                <a:solidFill>
                  <a:srgbClr val="002060"/>
                </a:solidFill>
                <a:latin typeface="Times New Roman" panose="02020603050405020304" pitchFamily="18" charset="0"/>
                <a:cs typeface="Times New Roman" panose="02020603050405020304" pitchFamily="18" charset="0"/>
              </a:rPr>
              <a:t>График </a:t>
            </a:r>
            <a:r>
              <a:rPr lang="ru-RU" sz="1800" b="1" kern="1400" cap="all" dirty="0">
                <a:solidFill>
                  <a:srgbClr val="002060"/>
                </a:solidFill>
                <a:latin typeface="Times New Roman" panose="02020603050405020304" pitchFamily="18" charset="0"/>
                <a:cs typeface="Times New Roman" panose="02020603050405020304" pitchFamily="18" charset="0"/>
              </a:rPr>
              <a:t>совершения операций </a:t>
            </a:r>
            <a:endParaRPr lang="ru-RU" sz="1800" b="1" kern="1400" cap="all" dirty="0" smtClean="0">
              <a:solidFill>
                <a:srgbClr val="002060"/>
              </a:solidFill>
              <a:latin typeface="Times New Roman" panose="02020603050405020304" pitchFamily="18" charset="0"/>
              <a:cs typeface="Times New Roman" panose="02020603050405020304" pitchFamily="18" charset="0"/>
            </a:endParaRPr>
          </a:p>
          <a:p>
            <a:pPr algn="ctr" eaLnBrk="1" hangingPunct="1">
              <a:lnSpc>
                <a:spcPct val="100000"/>
              </a:lnSpc>
              <a:spcBef>
                <a:spcPct val="0"/>
              </a:spcBef>
              <a:buNone/>
              <a:defRPr/>
            </a:pPr>
            <a:r>
              <a:rPr lang="ru-RU" sz="1800" b="1" kern="1400" cap="all" dirty="0" smtClean="0">
                <a:solidFill>
                  <a:srgbClr val="002060"/>
                </a:solidFill>
                <a:latin typeface="Times New Roman" panose="02020603050405020304" pitchFamily="18" charset="0"/>
                <a:cs typeface="Times New Roman" panose="02020603050405020304" pitchFamily="18" charset="0"/>
              </a:rPr>
              <a:t>в </a:t>
            </a:r>
            <a:r>
              <a:rPr lang="ru-RU" sz="1800" b="1" kern="1400" cap="all" dirty="0">
                <a:solidFill>
                  <a:srgbClr val="002060"/>
                </a:solidFill>
                <a:latin typeface="Times New Roman" panose="02020603050405020304" pitchFamily="18" charset="0"/>
                <a:cs typeface="Times New Roman" panose="02020603050405020304" pitchFamily="18" charset="0"/>
              </a:rPr>
              <a:t>конце 2018 года – начале 2019 </a:t>
            </a:r>
            <a:r>
              <a:rPr lang="ru-RU" sz="1800" b="1" kern="1400" cap="all" dirty="0" smtClean="0">
                <a:solidFill>
                  <a:srgbClr val="002060"/>
                </a:solidFill>
                <a:latin typeface="Times New Roman" panose="02020603050405020304" pitchFamily="18" charset="0"/>
                <a:cs typeface="Times New Roman" panose="02020603050405020304" pitchFamily="18" charset="0"/>
              </a:rPr>
              <a:t>года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46" y="1052736"/>
            <a:ext cx="8840508" cy="475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Номер слайда 140"/>
          <p:cNvSpPr>
            <a:spLocks noGrp="1"/>
          </p:cNvSpPr>
          <p:nvPr>
            <p:ph type="sldNum" sz="quarter" idx="12"/>
          </p:nvPr>
        </p:nvSpPr>
        <p:spPr bwMode="auto">
          <a:xfrm>
            <a:off x="8812077" y="6237312"/>
            <a:ext cx="351587"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defRPr sz="2000">
                <a:solidFill>
                  <a:schemeClr val="tx1"/>
                </a:solidFill>
                <a:latin typeface="Calibri" pitchFamily="34" charset="0"/>
              </a:defRPr>
            </a:lvl6pPr>
            <a:lvl7pPr eaLnBrk="0" fontAlgn="base" hangingPunct="0">
              <a:spcAft>
                <a:spcPct val="0"/>
              </a:spcAft>
              <a:defRPr sz="2000">
                <a:solidFill>
                  <a:schemeClr val="tx1"/>
                </a:solidFill>
                <a:latin typeface="Calibri" pitchFamily="34" charset="0"/>
              </a:defRPr>
            </a:lvl7pPr>
            <a:lvl8pPr eaLnBrk="0" fontAlgn="base" hangingPunct="0">
              <a:spcAft>
                <a:spcPct val="0"/>
              </a:spcAft>
              <a:defRPr sz="2000">
                <a:solidFill>
                  <a:schemeClr val="tx1"/>
                </a:solidFill>
                <a:latin typeface="Calibri" pitchFamily="34" charset="0"/>
              </a:defRPr>
            </a:lvl8pPr>
            <a:lvl9pPr eaLnBrk="0" fontAlgn="base" hangingPunct="0">
              <a:spcAft>
                <a:spcPct val="0"/>
              </a:spcAft>
              <a:defRPr sz="2000">
                <a:solidFill>
                  <a:schemeClr val="tx1"/>
                </a:solidFill>
                <a:latin typeface="Calibri" pitchFamily="34" charset="0"/>
              </a:defRPr>
            </a:lvl9pPr>
          </a:lstStyle>
          <a:p>
            <a:pPr>
              <a:defRPr/>
            </a:pPr>
            <a:fld id="{110525EE-5D7C-4C42-86DD-ED15AACF67C8}" type="slidenum">
              <a:rPr lang="ru-RU" altLang="ru-RU" sz="1200" smtClean="0">
                <a:solidFill>
                  <a:srgbClr val="898989"/>
                </a:solidFill>
              </a:rPr>
              <a:pPr>
                <a:defRPr/>
              </a:pPr>
              <a:t>2</a:t>
            </a:fld>
            <a:endParaRPr lang="ru-RU" altLang="ru-RU" sz="1200" dirty="0" smtClean="0">
              <a:solidFill>
                <a:srgbClr val="898989"/>
              </a:solidFill>
            </a:endParaRPr>
          </a:p>
        </p:txBody>
      </p:sp>
    </p:spTree>
    <p:extLst>
      <p:ext uri="{BB962C8B-B14F-4D97-AF65-F5344CB8AC3E}">
        <p14:creationId xmlns:p14="http://schemas.microsoft.com/office/powerpoint/2010/main" val="16906102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475656" y="213464"/>
            <a:ext cx="6768752"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lnSpc>
                <a:spcPct val="90000"/>
              </a:lnSpc>
              <a:spcBef>
                <a:spcPts val="750"/>
              </a:spcBef>
              <a:buFont typeface="Arial" charset="0"/>
              <a:buChar char="•"/>
              <a:defRPr sz="2100">
                <a:solidFill>
                  <a:schemeClr val="tx1"/>
                </a:solidFill>
                <a:latin typeface="Calibri" pitchFamily="34" charset="0"/>
              </a:defRPr>
            </a:lvl1pPr>
            <a:lvl2pPr marL="742950" indent="-285750" eaLnBrk="0" hangingPunct="0">
              <a:lnSpc>
                <a:spcPct val="90000"/>
              </a:lnSpc>
              <a:spcBef>
                <a:spcPts val="375"/>
              </a:spcBef>
              <a:buFont typeface="Arial" charset="0"/>
              <a:buChar char="•"/>
              <a:defRPr>
                <a:solidFill>
                  <a:schemeClr val="tx1"/>
                </a:solidFill>
                <a:latin typeface="Calibri" pitchFamily="34" charset="0"/>
              </a:defRPr>
            </a:lvl2pPr>
            <a:lvl3pPr marL="1143000" indent="-228600" eaLnBrk="0" hangingPunct="0">
              <a:lnSpc>
                <a:spcPct val="90000"/>
              </a:lnSpc>
              <a:spcBef>
                <a:spcPts val="375"/>
              </a:spcBef>
              <a:buFont typeface="Arial" charset="0"/>
              <a:buChar char="•"/>
              <a:defRPr sz="1500">
                <a:solidFill>
                  <a:schemeClr val="tx1"/>
                </a:solidFill>
                <a:latin typeface="Calibri" pitchFamily="34" charset="0"/>
              </a:defRPr>
            </a:lvl3pPr>
            <a:lvl4pPr marL="1600200" indent="-228600" eaLnBrk="0" hangingPunct="0">
              <a:lnSpc>
                <a:spcPct val="90000"/>
              </a:lnSpc>
              <a:spcBef>
                <a:spcPts val="375"/>
              </a:spcBef>
              <a:buFont typeface="Arial" charset="0"/>
              <a:buChar char="•"/>
              <a:defRPr>
                <a:solidFill>
                  <a:schemeClr val="tx1"/>
                </a:solidFill>
                <a:latin typeface="Calibri" pitchFamily="34" charset="0"/>
              </a:defRPr>
            </a:lvl4pPr>
            <a:lvl5pPr marL="2057400" indent="-228600" eaLnBrk="0" hangingPunct="0">
              <a:lnSpc>
                <a:spcPct val="90000"/>
              </a:lnSpc>
              <a:spcBef>
                <a:spcPts val="375"/>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ru-RU" sz="12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график доведения </a:t>
            </a:r>
          </a:p>
          <a:p>
            <a:pPr algn="ctr" eaLnBrk="1" hangingPunct="1">
              <a:lnSpc>
                <a:spcPct val="100000"/>
              </a:lnSpc>
              <a:spcBef>
                <a:spcPct val="0"/>
              </a:spcBef>
              <a:buFontTx/>
              <a:buNone/>
              <a:defRPr/>
            </a:pPr>
            <a:r>
              <a:rPr lang="ru-RU" sz="12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лимитов бюджетных обязательств </a:t>
            </a:r>
          </a:p>
          <a:p>
            <a:pPr algn="ctr" eaLnBrk="1" hangingPunct="1">
              <a:lnSpc>
                <a:spcPct val="100000"/>
              </a:lnSpc>
              <a:spcBef>
                <a:spcPct val="0"/>
              </a:spcBef>
              <a:buFontTx/>
              <a:buNone/>
              <a:defRPr/>
            </a:pPr>
            <a:r>
              <a:rPr lang="ru-RU" sz="12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в декабре 2018 года на плановый период 2020 и 2021 годов</a:t>
            </a:r>
          </a:p>
        </p:txBody>
      </p:sp>
      <p:sp>
        <p:nvSpPr>
          <p:cNvPr id="8" name="Прямоугольник 7"/>
          <p:cNvSpPr/>
          <p:nvPr/>
        </p:nvSpPr>
        <p:spPr>
          <a:xfrm>
            <a:off x="174172" y="1145814"/>
            <a:ext cx="8795657" cy="1135809"/>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bg2">
                <a:lumMod val="1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21896" tIns="60948" rIns="121896" bIns="60948" anchor="ctr"/>
          <a:lstStyle/>
          <a:p>
            <a:pPr algn="ctr" eaLnBrk="0" hangingPunct="0">
              <a:defRPr/>
            </a:pPr>
            <a:r>
              <a:rPr lang="ru-RU" b="1" dirty="0">
                <a:solidFill>
                  <a:schemeClr val="bg2">
                    <a:lumMod val="10000"/>
                  </a:schemeClr>
                </a:solidFill>
                <a:latin typeface="Times New Roman" panose="02020603050405020304" pitchFamily="18" charset="0"/>
                <a:cs typeface="Times New Roman" panose="02020603050405020304" pitchFamily="18" charset="0"/>
              </a:rPr>
              <a:t>Изменение сводной росписи и ЛБО осуществляется </a:t>
            </a:r>
            <a:r>
              <a:rPr lang="ru-RU" b="1" u="sng" dirty="0">
                <a:solidFill>
                  <a:schemeClr val="bg2">
                    <a:lumMod val="10000"/>
                  </a:schemeClr>
                </a:solidFill>
                <a:latin typeface="Times New Roman" panose="02020603050405020304" pitchFamily="18" charset="0"/>
                <a:cs typeface="Times New Roman" panose="02020603050405020304" pitchFamily="18" charset="0"/>
              </a:rPr>
              <a:t>до 25 декабря </a:t>
            </a:r>
            <a:r>
              <a:rPr lang="ru-RU" b="1" dirty="0">
                <a:solidFill>
                  <a:schemeClr val="bg2">
                    <a:lumMod val="10000"/>
                  </a:schemeClr>
                </a:solidFill>
                <a:latin typeface="Times New Roman" panose="02020603050405020304" pitchFamily="18" charset="0"/>
                <a:cs typeface="Times New Roman" panose="02020603050405020304" pitchFamily="18" charset="0"/>
              </a:rPr>
              <a:t>2018 года включительно, </a:t>
            </a:r>
          </a:p>
          <a:p>
            <a:pPr algn="ctr" eaLnBrk="0" hangingPunct="0">
              <a:defRPr/>
            </a:pPr>
            <a:r>
              <a:rPr lang="ru-RU" b="1" dirty="0">
                <a:solidFill>
                  <a:schemeClr val="bg2">
                    <a:lumMod val="10000"/>
                  </a:schemeClr>
                </a:solidFill>
                <a:latin typeface="Times New Roman" panose="02020603050405020304" pitchFamily="18" charset="0"/>
                <a:cs typeface="Times New Roman" panose="02020603050405020304" pitchFamily="18" charset="0"/>
              </a:rPr>
              <a:t>за исключением следующих случаев:</a:t>
            </a:r>
          </a:p>
        </p:txBody>
      </p:sp>
      <p:sp>
        <p:nvSpPr>
          <p:cNvPr id="9" name="Прямоугольник 8"/>
          <p:cNvSpPr/>
          <p:nvPr/>
        </p:nvSpPr>
        <p:spPr>
          <a:xfrm>
            <a:off x="174172" y="2383222"/>
            <a:ext cx="8795657" cy="950686"/>
          </a:xfrm>
          <a:prstGeom prst="rect">
            <a:avLst/>
          </a:prstGeom>
          <a:solidFill>
            <a:schemeClr val="bg1">
              <a:lumMod val="95000"/>
            </a:schemeClr>
          </a:solidFill>
          <a:ln>
            <a:solidFill>
              <a:schemeClr val="bg2">
                <a:lumMod val="1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21896" tIns="60948" rIns="121896" bIns="60948" anchor="ctr"/>
          <a:lstStyle/>
          <a:p>
            <a:pPr algn="just" eaLnBrk="0" hangingPunct="0">
              <a:defRPr/>
            </a:pPr>
            <a:r>
              <a:rPr lang="ru-RU" b="1" dirty="0">
                <a:solidFill>
                  <a:schemeClr val="bg2">
                    <a:lumMod val="10000"/>
                  </a:schemeClr>
                </a:solidFill>
                <a:latin typeface="Times New Roman" panose="02020603050405020304" pitchFamily="18" charset="0"/>
                <a:cs typeface="Times New Roman" panose="02020603050405020304" pitchFamily="18" charset="0"/>
              </a:rPr>
              <a:t>до </a:t>
            </a:r>
            <a:r>
              <a:rPr lang="ru-RU" b="1" u="sng" dirty="0">
                <a:solidFill>
                  <a:schemeClr val="bg2">
                    <a:lumMod val="10000"/>
                  </a:schemeClr>
                </a:solidFill>
                <a:latin typeface="Times New Roman" panose="02020603050405020304" pitchFamily="18" charset="0"/>
                <a:cs typeface="Times New Roman" panose="02020603050405020304" pitchFamily="18" charset="0"/>
              </a:rPr>
              <a:t>1 декабря</a:t>
            </a:r>
            <a:r>
              <a:rPr lang="ru-RU" b="1" dirty="0">
                <a:solidFill>
                  <a:schemeClr val="bg2">
                    <a:lumMod val="10000"/>
                  </a:schemeClr>
                </a:solidFill>
                <a:latin typeface="Times New Roman" panose="02020603050405020304" pitchFamily="18" charset="0"/>
                <a:cs typeface="Times New Roman" panose="02020603050405020304" pitchFamily="18" charset="0"/>
              </a:rPr>
              <a:t> 2018 года - в части объектов капитального строительства, включенных в ФАИП</a:t>
            </a:r>
            <a:r>
              <a:rPr lang="en-US" b="1" dirty="0">
                <a:solidFill>
                  <a:schemeClr val="bg2">
                    <a:lumMod val="10000"/>
                  </a:schemeClr>
                </a:solidFill>
                <a:latin typeface="Times New Roman" panose="02020603050405020304" pitchFamily="18" charset="0"/>
                <a:cs typeface="Times New Roman" panose="02020603050405020304" pitchFamily="18" charset="0"/>
              </a:rPr>
              <a:t>;</a:t>
            </a:r>
            <a:endParaRPr lang="ru-RU" b="1" dirty="0">
              <a:solidFill>
                <a:schemeClr val="bg2">
                  <a:lumMod val="10000"/>
                </a:schemeClr>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174172" y="3465289"/>
            <a:ext cx="8795657" cy="2242455"/>
          </a:xfrm>
          <a:prstGeom prst="rect">
            <a:avLst/>
          </a:prstGeom>
          <a:solidFill>
            <a:schemeClr val="bg1">
              <a:lumMod val="95000"/>
            </a:schemeClr>
          </a:solidFill>
          <a:ln>
            <a:solidFill>
              <a:schemeClr val="bg2">
                <a:lumMod val="1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21896" tIns="60948" rIns="121896" bIns="60948" anchor="ctr"/>
          <a:lstStyle/>
          <a:p>
            <a:pPr algn="just" eaLnBrk="0" hangingPunct="0">
              <a:defRPr/>
            </a:pPr>
            <a:r>
              <a:rPr lang="ru-RU" b="1" u="sng" dirty="0">
                <a:solidFill>
                  <a:schemeClr val="bg2">
                    <a:lumMod val="10000"/>
                  </a:schemeClr>
                </a:solidFill>
                <a:latin typeface="Times New Roman" panose="02020603050405020304" pitchFamily="18" charset="0"/>
                <a:cs typeface="Times New Roman" panose="02020603050405020304" pitchFamily="18" charset="0"/>
              </a:rPr>
              <a:t>не позднее 1 рабочего дня</a:t>
            </a:r>
            <a:r>
              <a:rPr lang="ru-RU" b="1" dirty="0">
                <a:solidFill>
                  <a:schemeClr val="bg2">
                    <a:lumMod val="10000"/>
                  </a:schemeClr>
                </a:solidFill>
                <a:latin typeface="Times New Roman" panose="02020603050405020304" pitchFamily="18" charset="0"/>
                <a:cs typeface="Times New Roman" panose="02020603050405020304" pitchFamily="18" charset="0"/>
              </a:rPr>
              <a:t> до завершения текущего финансового года:</a:t>
            </a:r>
            <a:endParaRPr lang="en-US" b="1" dirty="0">
              <a:solidFill>
                <a:schemeClr val="bg2">
                  <a:lumMod val="10000"/>
                </a:schemeClr>
              </a:solidFill>
              <a:latin typeface="Times New Roman" panose="02020603050405020304" pitchFamily="18" charset="0"/>
              <a:cs typeface="Times New Roman" panose="02020603050405020304" pitchFamily="18" charset="0"/>
            </a:endParaRPr>
          </a:p>
          <a:p>
            <a:pPr algn="just" eaLnBrk="0" hangingPunct="0">
              <a:defRPr/>
            </a:pPr>
            <a:endParaRPr lang="ru-RU" b="1" dirty="0">
              <a:solidFill>
                <a:schemeClr val="bg2">
                  <a:lumMod val="10000"/>
                </a:schemeClr>
              </a:solidFill>
              <a:latin typeface="Times New Roman" panose="02020603050405020304" pitchFamily="18" charset="0"/>
              <a:cs typeface="Times New Roman" panose="02020603050405020304" pitchFamily="18" charset="0"/>
            </a:endParaRPr>
          </a:p>
          <a:p>
            <a:pPr algn="just" eaLnBrk="0" hangingPunct="0">
              <a:defRPr/>
            </a:pPr>
            <a:r>
              <a:rPr lang="ru-RU" b="1" dirty="0">
                <a:solidFill>
                  <a:schemeClr val="bg2">
                    <a:lumMod val="10000"/>
                  </a:schemeClr>
                </a:solidFill>
                <a:latin typeface="Times New Roman" panose="02020603050405020304" pitchFamily="18" charset="0"/>
                <a:cs typeface="Times New Roman" panose="02020603050405020304" pitchFamily="18" charset="0"/>
              </a:rPr>
              <a:t>а) в случае принятия (внесения изменений) нормативного правового акта (правового акта) Российской Федерации в декабре текущего финансового года;</a:t>
            </a:r>
            <a:endParaRPr lang="en-US" b="1" dirty="0">
              <a:solidFill>
                <a:schemeClr val="bg2">
                  <a:lumMod val="10000"/>
                </a:schemeClr>
              </a:solidFill>
              <a:latin typeface="Times New Roman" panose="02020603050405020304" pitchFamily="18" charset="0"/>
              <a:cs typeface="Times New Roman" panose="02020603050405020304" pitchFamily="18" charset="0"/>
            </a:endParaRPr>
          </a:p>
          <a:p>
            <a:pPr algn="just" eaLnBrk="0" hangingPunct="0">
              <a:defRPr/>
            </a:pPr>
            <a:endParaRPr lang="ru-RU" b="1" dirty="0">
              <a:solidFill>
                <a:schemeClr val="bg2">
                  <a:lumMod val="10000"/>
                </a:schemeClr>
              </a:solidFill>
              <a:latin typeface="Times New Roman" panose="02020603050405020304" pitchFamily="18" charset="0"/>
              <a:cs typeface="Times New Roman" panose="02020603050405020304" pitchFamily="18" charset="0"/>
            </a:endParaRPr>
          </a:p>
          <a:p>
            <a:pPr algn="just" eaLnBrk="0" hangingPunct="0">
              <a:defRPr/>
            </a:pPr>
            <a:r>
              <a:rPr lang="ru-RU" b="1" dirty="0">
                <a:solidFill>
                  <a:schemeClr val="bg2">
                    <a:lumMod val="10000"/>
                  </a:schemeClr>
                </a:solidFill>
                <a:latin typeface="Times New Roman" panose="02020603050405020304" pitchFamily="18" charset="0"/>
                <a:cs typeface="Times New Roman" panose="02020603050405020304" pitchFamily="18" charset="0"/>
              </a:rPr>
              <a:t>б) в связи с исполнением судебных актов, предусматривающих обращение взыскания на средства федерального бюджета.</a:t>
            </a:r>
          </a:p>
        </p:txBody>
      </p:sp>
      <p:sp>
        <p:nvSpPr>
          <p:cNvPr id="6" name="Номер слайда 140"/>
          <p:cNvSpPr>
            <a:spLocks noGrp="1"/>
          </p:cNvSpPr>
          <p:nvPr>
            <p:ph type="sldNum" sz="quarter" idx="12"/>
          </p:nvPr>
        </p:nvSpPr>
        <p:spPr bwMode="auto">
          <a:xfrm>
            <a:off x="8812077" y="6237312"/>
            <a:ext cx="351587"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defRPr sz="2000">
                <a:solidFill>
                  <a:schemeClr val="tx1"/>
                </a:solidFill>
                <a:latin typeface="Calibri" pitchFamily="34" charset="0"/>
              </a:defRPr>
            </a:lvl6pPr>
            <a:lvl7pPr eaLnBrk="0" fontAlgn="base" hangingPunct="0">
              <a:spcAft>
                <a:spcPct val="0"/>
              </a:spcAft>
              <a:defRPr sz="2000">
                <a:solidFill>
                  <a:schemeClr val="tx1"/>
                </a:solidFill>
                <a:latin typeface="Calibri" pitchFamily="34" charset="0"/>
              </a:defRPr>
            </a:lvl7pPr>
            <a:lvl8pPr eaLnBrk="0" fontAlgn="base" hangingPunct="0">
              <a:spcAft>
                <a:spcPct val="0"/>
              </a:spcAft>
              <a:defRPr sz="2000">
                <a:solidFill>
                  <a:schemeClr val="tx1"/>
                </a:solidFill>
                <a:latin typeface="Calibri" pitchFamily="34" charset="0"/>
              </a:defRPr>
            </a:lvl8pPr>
            <a:lvl9pPr eaLnBrk="0" fontAlgn="base" hangingPunct="0">
              <a:spcAft>
                <a:spcPct val="0"/>
              </a:spcAft>
              <a:defRPr sz="2000">
                <a:solidFill>
                  <a:schemeClr val="tx1"/>
                </a:solidFill>
                <a:latin typeface="Calibri" pitchFamily="34" charset="0"/>
              </a:defRPr>
            </a:lvl9pPr>
          </a:lstStyle>
          <a:p>
            <a:pPr>
              <a:defRPr/>
            </a:pPr>
            <a:fld id="{110525EE-5D7C-4C42-86DD-ED15AACF67C8}" type="slidenum">
              <a:rPr lang="ru-RU" altLang="ru-RU" sz="1200" smtClean="0">
                <a:solidFill>
                  <a:srgbClr val="898989"/>
                </a:solidFill>
              </a:rPr>
              <a:pPr>
                <a:defRPr/>
              </a:pPr>
              <a:t>3</a:t>
            </a:fld>
            <a:endParaRPr lang="ru-RU" altLang="ru-RU" sz="1200" dirty="0" smtClean="0">
              <a:solidFill>
                <a:srgbClr val="898989"/>
              </a:solidFill>
            </a:endParaRPr>
          </a:p>
        </p:txBody>
      </p:sp>
    </p:spTree>
    <p:extLst>
      <p:ext uri="{BB962C8B-B14F-4D97-AF65-F5344CB8AC3E}">
        <p14:creationId xmlns:p14="http://schemas.microsoft.com/office/powerpoint/2010/main" val="9438873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Номер слайда 140"/>
          <p:cNvSpPr>
            <a:spLocks noGrp="1"/>
          </p:cNvSpPr>
          <p:nvPr>
            <p:ph type="sldNum" sz="quarter" idx="12"/>
          </p:nvPr>
        </p:nvSpPr>
        <p:spPr bwMode="auto">
          <a:xfrm>
            <a:off x="8812077" y="6237312"/>
            <a:ext cx="351587"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defRPr sz="2000">
                <a:solidFill>
                  <a:schemeClr val="tx1"/>
                </a:solidFill>
                <a:latin typeface="Calibri" pitchFamily="34" charset="0"/>
              </a:defRPr>
            </a:lvl6pPr>
            <a:lvl7pPr eaLnBrk="0" fontAlgn="base" hangingPunct="0">
              <a:spcAft>
                <a:spcPct val="0"/>
              </a:spcAft>
              <a:defRPr sz="2000">
                <a:solidFill>
                  <a:schemeClr val="tx1"/>
                </a:solidFill>
                <a:latin typeface="Calibri" pitchFamily="34" charset="0"/>
              </a:defRPr>
            </a:lvl7pPr>
            <a:lvl8pPr eaLnBrk="0" fontAlgn="base" hangingPunct="0">
              <a:spcAft>
                <a:spcPct val="0"/>
              </a:spcAft>
              <a:defRPr sz="2000">
                <a:solidFill>
                  <a:schemeClr val="tx1"/>
                </a:solidFill>
                <a:latin typeface="Calibri" pitchFamily="34" charset="0"/>
              </a:defRPr>
            </a:lvl8pPr>
            <a:lvl9pPr eaLnBrk="0" fontAlgn="base" hangingPunct="0">
              <a:spcAft>
                <a:spcPct val="0"/>
              </a:spcAft>
              <a:defRPr sz="2000">
                <a:solidFill>
                  <a:schemeClr val="tx1"/>
                </a:solidFill>
                <a:latin typeface="Calibri" pitchFamily="34" charset="0"/>
              </a:defRPr>
            </a:lvl9pPr>
          </a:lstStyle>
          <a:p>
            <a:pPr>
              <a:defRPr/>
            </a:pPr>
            <a:fld id="{110525EE-5D7C-4C42-86DD-ED15AACF67C8}" type="slidenum">
              <a:rPr lang="ru-RU" altLang="ru-RU" sz="1200" smtClean="0">
                <a:solidFill>
                  <a:srgbClr val="898989"/>
                </a:solidFill>
              </a:rPr>
              <a:pPr>
                <a:defRPr/>
              </a:pPr>
              <a:t>4</a:t>
            </a:fld>
            <a:endParaRPr lang="ru-RU" altLang="ru-RU" sz="1200" dirty="0" smtClean="0">
              <a:solidFill>
                <a:srgbClr val="898989"/>
              </a:solidFill>
            </a:endParaRPr>
          </a:p>
        </p:txBody>
      </p:sp>
      <p:sp>
        <p:nvSpPr>
          <p:cNvPr id="4" name="Прямоугольник 3"/>
          <p:cNvSpPr/>
          <p:nvPr/>
        </p:nvSpPr>
        <p:spPr>
          <a:xfrm>
            <a:off x="323528" y="980728"/>
            <a:ext cx="2880320" cy="465206"/>
          </a:xfrm>
          <a:prstGeom prst="rect">
            <a:avLst/>
          </a:prstGeom>
          <a:solidFill>
            <a:srgbClr val="00B050">
              <a:alpha val="37000"/>
            </a:srgbClr>
          </a:solidFill>
          <a:ln>
            <a:solidFill>
              <a:schemeClr val="bg2">
                <a:lumMod val="1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21896" tIns="60948" rIns="121896" bIns="60948" anchor="ctr"/>
          <a:lstStyle/>
          <a:p>
            <a:pPr algn="ctr" eaLnBrk="0" hangingPunct="0">
              <a:defRPr/>
            </a:pPr>
            <a:r>
              <a:rPr lang="ru-RU" b="1" dirty="0">
                <a:solidFill>
                  <a:schemeClr val="bg2">
                    <a:lumMod val="10000"/>
                  </a:schemeClr>
                </a:solidFill>
                <a:latin typeface="Times New Roman" panose="02020603050405020304" pitchFamily="18" charset="0"/>
                <a:cs typeface="Times New Roman" panose="02020603050405020304" pitchFamily="18" charset="0"/>
              </a:rPr>
              <a:t>до 1 декабря 2018 года</a:t>
            </a:r>
          </a:p>
        </p:txBody>
      </p:sp>
      <p:sp>
        <p:nvSpPr>
          <p:cNvPr id="5" name="Прямоугольник 4"/>
          <p:cNvSpPr/>
          <p:nvPr/>
        </p:nvSpPr>
        <p:spPr>
          <a:xfrm>
            <a:off x="323528" y="1484784"/>
            <a:ext cx="8525197" cy="157274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bg2">
                <a:lumMod val="1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21896" tIns="60948" rIns="121896" bIns="60948" anchor="ctr"/>
          <a:lstStyle/>
          <a:p>
            <a:pPr eaLnBrk="0" hangingPunct="0">
              <a:defRPr/>
            </a:pPr>
            <a:r>
              <a:rPr lang="ru-RU" b="1" dirty="0">
                <a:solidFill>
                  <a:schemeClr val="bg2">
                    <a:lumMod val="10000"/>
                  </a:schemeClr>
                </a:solidFill>
                <a:latin typeface="Times New Roman" panose="02020603050405020304" pitchFamily="18" charset="0"/>
                <a:cs typeface="Times New Roman" panose="02020603050405020304" pitchFamily="18" charset="0"/>
              </a:rPr>
              <a:t>ГРБС предоставляет в МОУ ФК Расходные расписания на отзыв </a:t>
            </a:r>
            <a:r>
              <a:rPr lang="en-US" b="1" dirty="0" smtClean="0">
                <a:solidFill>
                  <a:schemeClr val="bg2">
                    <a:lumMod val="10000"/>
                  </a:schemeClr>
                </a:solidFill>
                <a:latin typeface="Times New Roman" panose="02020603050405020304" pitchFamily="18" charset="0"/>
                <a:cs typeface="Times New Roman" panose="02020603050405020304" pitchFamily="18" charset="0"/>
              </a:rPr>
              <a:t>:</a:t>
            </a:r>
            <a:endParaRPr lang="ru-RU" b="1" dirty="0">
              <a:solidFill>
                <a:schemeClr val="bg2">
                  <a:lumMod val="10000"/>
                </a:schemeClr>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325925" y="3057526"/>
            <a:ext cx="8522800" cy="3179786"/>
          </a:xfrm>
          <a:prstGeom prst="rect">
            <a:avLst/>
          </a:prstGeom>
          <a:solidFill>
            <a:schemeClr val="bg1">
              <a:alpha val="9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21896" tIns="60948" rIns="121896" bIns="60948" anchor="ctr"/>
          <a:lstStyle/>
          <a:p>
            <a:pPr eaLnBrk="0" hangingPunct="0">
              <a:lnSpc>
                <a:spcPct val="120000"/>
              </a:lnSpc>
              <a:defRPr/>
            </a:pPr>
            <a:r>
              <a:rPr lang="ru-RU" sz="2000" b="1" dirty="0">
                <a:solidFill>
                  <a:schemeClr val="bg2">
                    <a:lumMod val="10000"/>
                  </a:schemeClr>
                </a:solidFill>
                <a:latin typeface="Times New Roman" panose="02020603050405020304" pitchFamily="18" charset="0"/>
                <a:cs typeface="Times New Roman" panose="02020603050405020304" pitchFamily="18" charset="0"/>
              </a:rPr>
              <a:t>1. в полном объеме</a:t>
            </a:r>
            <a:r>
              <a:rPr lang="en-US" sz="2000" dirty="0">
                <a:solidFill>
                  <a:schemeClr val="bg2">
                    <a:lumMod val="10000"/>
                  </a:schemeClr>
                </a:solidFill>
                <a:latin typeface="Times New Roman" panose="02020603050405020304" pitchFamily="18" charset="0"/>
                <a:cs typeface="Times New Roman" panose="02020603050405020304" pitchFamily="18" charset="0"/>
              </a:rPr>
              <a:t>:</a:t>
            </a:r>
            <a:endParaRPr lang="ru-RU" sz="2000" dirty="0">
              <a:solidFill>
                <a:schemeClr val="bg2">
                  <a:lumMod val="10000"/>
                </a:schemeClr>
              </a:solidFill>
              <a:latin typeface="Times New Roman" panose="02020603050405020304" pitchFamily="18" charset="0"/>
              <a:cs typeface="Times New Roman" panose="02020603050405020304" pitchFamily="18" charset="0"/>
            </a:endParaRPr>
          </a:p>
          <a:p>
            <a:pPr marL="342900" indent="-342900" eaLnBrk="0" hangingPunct="0">
              <a:lnSpc>
                <a:spcPct val="120000"/>
              </a:lnSpc>
              <a:buFont typeface="Wingdings" panose="05000000000000000000" pitchFamily="2" charset="2"/>
              <a:buChar char="ü"/>
              <a:defRPr/>
            </a:pPr>
            <a:r>
              <a:rPr lang="ru-RU" sz="2000" dirty="0">
                <a:solidFill>
                  <a:schemeClr val="bg2">
                    <a:lumMod val="10000"/>
                  </a:schemeClr>
                </a:solidFill>
                <a:latin typeface="Times New Roman" panose="02020603050405020304" pitchFamily="18" charset="0"/>
                <a:cs typeface="Times New Roman" panose="02020603050405020304" pitchFamily="18" charset="0"/>
              </a:rPr>
              <a:t>бюджетных ассигнований на исполнение ПНО</a:t>
            </a:r>
            <a:r>
              <a:rPr lang="en-US" sz="2000" dirty="0">
                <a:solidFill>
                  <a:schemeClr val="bg2">
                    <a:lumMod val="10000"/>
                  </a:schemeClr>
                </a:solidFill>
                <a:latin typeface="Times New Roman" panose="02020603050405020304" pitchFamily="18" charset="0"/>
                <a:cs typeface="Times New Roman" panose="02020603050405020304" pitchFamily="18" charset="0"/>
              </a:rPr>
              <a:t>;</a:t>
            </a:r>
            <a:endParaRPr lang="ru-RU" sz="2000" dirty="0">
              <a:solidFill>
                <a:schemeClr val="bg2">
                  <a:lumMod val="10000"/>
                </a:schemeClr>
              </a:solidFill>
              <a:latin typeface="Times New Roman" panose="02020603050405020304" pitchFamily="18" charset="0"/>
              <a:cs typeface="Times New Roman" panose="02020603050405020304" pitchFamily="18" charset="0"/>
            </a:endParaRPr>
          </a:p>
          <a:p>
            <a:pPr marL="342900" indent="-342900" eaLnBrk="0" hangingPunct="0">
              <a:lnSpc>
                <a:spcPct val="120000"/>
              </a:lnSpc>
              <a:buFont typeface="Wingdings" panose="05000000000000000000" pitchFamily="2" charset="2"/>
              <a:buChar char="ü"/>
              <a:defRPr/>
            </a:pPr>
            <a:r>
              <a:rPr lang="ru-RU" sz="2000" dirty="0">
                <a:solidFill>
                  <a:schemeClr val="bg2">
                    <a:lumMod val="10000"/>
                  </a:schemeClr>
                </a:solidFill>
                <a:latin typeface="Times New Roman" panose="02020603050405020304" pitchFamily="18" charset="0"/>
                <a:cs typeface="Times New Roman" panose="02020603050405020304" pitchFamily="18" charset="0"/>
              </a:rPr>
              <a:t>ЛБО по расходам на реализацию ФАИП.</a:t>
            </a:r>
          </a:p>
          <a:p>
            <a:pPr eaLnBrk="0" hangingPunct="0">
              <a:lnSpc>
                <a:spcPct val="120000"/>
              </a:lnSpc>
              <a:defRPr/>
            </a:pPr>
            <a:r>
              <a:rPr lang="ru-RU" sz="2000" b="1" dirty="0">
                <a:solidFill>
                  <a:schemeClr val="bg2">
                    <a:lumMod val="10000"/>
                  </a:schemeClr>
                </a:solidFill>
                <a:latin typeface="Times New Roman" panose="02020603050405020304" pitchFamily="18" charset="0"/>
                <a:cs typeface="Times New Roman" panose="02020603050405020304" pitchFamily="18" charset="0"/>
              </a:rPr>
              <a:t>2. в объеме измененных сумм </a:t>
            </a:r>
            <a:r>
              <a:rPr lang="ru-RU" sz="2000" dirty="0">
                <a:solidFill>
                  <a:schemeClr val="bg2">
                    <a:lumMod val="10000"/>
                  </a:schemeClr>
                </a:solidFill>
                <a:latin typeface="Times New Roman" panose="02020603050405020304" pitchFamily="18" charset="0"/>
                <a:cs typeface="Times New Roman" panose="02020603050405020304" pitchFamily="18" charset="0"/>
              </a:rPr>
              <a:t>– ЛБО, по которым предусмотрено уменьшение.</a:t>
            </a:r>
          </a:p>
          <a:p>
            <a:pPr eaLnBrk="0" hangingPunct="0">
              <a:lnSpc>
                <a:spcPct val="120000"/>
              </a:lnSpc>
              <a:defRPr/>
            </a:pPr>
            <a:r>
              <a:rPr lang="ru-RU" sz="2000" b="1" dirty="0">
                <a:solidFill>
                  <a:schemeClr val="bg2">
                    <a:lumMod val="10000"/>
                  </a:schemeClr>
                </a:solidFill>
                <a:latin typeface="Times New Roman" panose="02020603050405020304" pitchFamily="18" charset="0"/>
                <a:cs typeface="Times New Roman" panose="02020603050405020304" pitchFamily="18" charset="0"/>
              </a:rPr>
              <a:t>3. </a:t>
            </a:r>
            <a:r>
              <a:rPr lang="ru-RU" dirty="0">
                <a:solidFill>
                  <a:schemeClr val="bg2">
                    <a:lumMod val="10000"/>
                  </a:schemeClr>
                </a:solidFill>
                <a:latin typeface="Times New Roman" panose="02020603050405020304" pitchFamily="18" charset="0"/>
                <a:cs typeface="Times New Roman" panose="02020603050405020304" pitchFamily="18" charset="0"/>
              </a:rPr>
              <a:t>ЛБО по расходам на реализацию мероприятий по информатизации будут отзываться с л/с 01 ГРБС; с л/с 03 ПБС отзыв может быть осуществлен до конца года </a:t>
            </a:r>
            <a:r>
              <a:rPr lang="ru-RU" dirty="0" smtClean="0">
                <a:solidFill>
                  <a:schemeClr val="bg2">
                    <a:lumMod val="10000"/>
                  </a:schemeClr>
                </a:solidFill>
                <a:latin typeface="Times New Roman" panose="02020603050405020304" pitchFamily="18" charset="0"/>
                <a:cs typeface="Times New Roman" panose="02020603050405020304" pitchFamily="18" charset="0"/>
              </a:rPr>
              <a:t>– </a:t>
            </a:r>
            <a:r>
              <a:rPr lang="ru-RU" dirty="0">
                <a:solidFill>
                  <a:schemeClr val="bg2">
                    <a:lumMod val="10000"/>
                  </a:schemeClr>
                </a:solidFill>
                <a:latin typeface="Times New Roman" panose="02020603050405020304" pitchFamily="18" charset="0"/>
                <a:cs typeface="Times New Roman" panose="02020603050405020304" pitchFamily="18" charset="0"/>
              </a:rPr>
              <a:t>письмо Минфина России от 23.11.2018 г. № 16-03-06/84764. </a:t>
            </a:r>
          </a:p>
        </p:txBody>
      </p:sp>
      <p:sp>
        <p:nvSpPr>
          <p:cNvPr id="7" name="TextBox 1"/>
          <p:cNvSpPr txBox="1">
            <a:spLocks noChangeArrowheads="1"/>
          </p:cNvSpPr>
          <p:nvPr/>
        </p:nvSpPr>
        <p:spPr bwMode="auto">
          <a:xfrm>
            <a:off x="1475656" y="44624"/>
            <a:ext cx="6768752"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lnSpc>
                <a:spcPct val="90000"/>
              </a:lnSpc>
              <a:spcBef>
                <a:spcPts val="750"/>
              </a:spcBef>
              <a:buFont typeface="Arial" charset="0"/>
              <a:buChar char="•"/>
              <a:defRPr sz="2100">
                <a:solidFill>
                  <a:schemeClr val="tx1"/>
                </a:solidFill>
                <a:latin typeface="Calibri" pitchFamily="34" charset="0"/>
              </a:defRPr>
            </a:lvl1pPr>
            <a:lvl2pPr marL="742950" indent="-285750" eaLnBrk="0" hangingPunct="0">
              <a:lnSpc>
                <a:spcPct val="90000"/>
              </a:lnSpc>
              <a:spcBef>
                <a:spcPts val="375"/>
              </a:spcBef>
              <a:buFont typeface="Arial" charset="0"/>
              <a:buChar char="•"/>
              <a:defRPr>
                <a:solidFill>
                  <a:schemeClr val="tx1"/>
                </a:solidFill>
                <a:latin typeface="Calibri" pitchFamily="34" charset="0"/>
              </a:defRPr>
            </a:lvl2pPr>
            <a:lvl3pPr marL="1143000" indent="-228600" eaLnBrk="0" hangingPunct="0">
              <a:lnSpc>
                <a:spcPct val="90000"/>
              </a:lnSpc>
              <a:spcBef>
                <a:spcPts val="375"/>
              </a:spcBef>
              <a:buFont typeface="Arial" charset="0"/>
              <a:buChar char="•"/>
              <a:defRPr sz="1500">
                <a:solidFill>
                  <a:schemeClr val="tx1"/>
                </a:solidFill>
                <a:latin typeface="Calibri" pitchFamily="34" charset="0"/>
              </a:defRPr>
            </a:lvl3pPr>
            <a:lvl4pPr marL="1600200" indent="-228600" eaLnBrk="0" hangingPunct="0">
              <a:lnSpc>
                <a:spcPct val="90000"/>
              </a:lnSpc>
              <a:spcBef>
                <a:spcPts val="375"/>
              </a:spcBef>
              <a:buFont typeface="Arial" charset="0"/>
              <a:buChar char="•"/>
              <a:defRPr>
                <a:solidFill>
                  <a:schemeClr val="tx1"/>
                </a:solidFill>
                <a:latin typeface="Calibri" pitchFamily="34" charset="0"/>
              </a:defRPr>
            </a:lvl4pPr>
            <a:lvl5pPr marL="2057400" indent="-228600" eaLnBrk="0" hangingPunct="0">
              <a:lnSpc>
                <a:spcPct val="90000"/>
              </a:lnSpc>
              <a:spcBef>
                <a:spcPts val="375"/>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ru-RU" sz="12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график доведения </a:t>
            </a:r>
          </a:p>
          <a:p>
            <a:pPr algn="ctr" eaLnBrk="1" hangingPunct="1">
              <a:lnSpc>
                <a:spcPct val="100000"/>
              </a:lnSpc>
              <a:spcBef>
                <a:spcPct val="0"/>
              </a:spcBef>
              <a:buFontTx/>
              <a:buNone/>
              <a:defRPr/>
            </a:pPr>
            <a:r>
              <a:rPr lang="ru-RU" sz="12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лимитов бюджетных обязательств </a:t>
            </a:r>
          </a:p>
          <a:p>
            <a:pPr algn="ctr" eaLnBrk="1" hangingPunct="1">
              <a:lnSpc>
                <a:spcPct val="100000"/>
              </a:lnSpc>
              <a:spcBef>
                <a:spcPct val="0"/>
              </a:spcBef>
              <a:buFontTx/>
              <a:buNone/>
              <a:defRPr/>
            </a:pPr>
            <a:r>
              <a:rPr lang="ru-RU" sz="12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в декабре 2018 года на плановый период 2020 и 2021 годов</a:t>
            </a:r>
          </a:p>
        </p:txBody>
      </p:sp>
    </p:spTree>
    <p:extLst>
      <p:ext uri="{BB962C8B-B14F-4D97-AF65-F5344CB8AC3E}">
        <p14:creationId xmlns:p14="http://schemas.microsoft.com/office/powerpoint/2010/main" val="22262014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Номер слайда 4"/>
          <p:cNvSpPr>
            <a:spLocks noGrp="1"/>
          </p:cNvSpPr>
          <p:nvPr>
            <p:ph type="sldNum" sz="quarter" idx="12"/>
          </p:nvPr>
        </p:nvSpPr>
        <p:spPr bwMode="auto">
          <a:xfrm>
            <a:off x="8812646" y="6165304"/>
            <a:ext cx="298376"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139FF11-1B1C-4DF0-A13B-940F7844CBB3}" type="slidenum">
              <a:rPr lang="ru-RU" altLang="ru-RU" smtClean="0">
                <a:solidFill>
                  <a:srgbClr val="898989"/>
                </a:solidFill>
                <a:latin typeface="Times New Roman" pitchFamily="18" charset="0"/>
                <a:cs typeface="Times New Roman" pitchFamily="18" charset="0"/>
              </a:rPr>
              <a:pPr fontAlgn="base">
                <a:spcBef>
                  <a:spcPct val="0"/>
                </a:spcBef>
                <a:spcAft>
                  <a:spcPct val="0"/>
                </a:spcAft>
              </a:pPr>
              <a:t>5</a:t>
            </a:fld>
            <a:endParaRPr lang="ru-RU" altLang="ru-RU" smtClean="0">
              <a:solidFill>
                <a:srgbClr val="898989"/>
              </a:solidFill>
              <a:latin typeface="Times New Roman" pitchFamily="18" charset="0"/>
              <a:cs typeface="Times New Roman" pitchFamily="18" charset="0"/>
            </a:endParaRPr>
          </a:p>
        </p:txBody>
      </p:sp>
      <p:sp>
        <p:nvSpPr>
          <p:cNvPr id="12" name="TextBox 1"/>
          <p:cNvSpPr txBox="1">
            <a:spLocks noChangeArrowheads="1"/>
          </p:cNvSpPr>
          <p:nvPr/>
        </p:nvSpPr>
        <p:spPr bwMode="auto">
          <a:xfrm>
            <a:off x="19786" y="0"/>
            <a:ext cx="9144000"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lnSpc>
                <a:spcPct val="90000"/>
              </a:lnSpc>
              <a:spcBef>
                <a:spcPts val="750"/>
              </a:spcBef>
              <a:buFont typeface="Arial" charset="0"/>
              <a:buChar char="•"/>
              <a:defRPr sz="2100">
                <a:solidFill>
                  <a:schemeClr val="tx1"/>
                </a:solidFill>
                <a:latin typeface="Calibri" pitchFamily="34" charset="0"/>
              </a:defRPr>
            </a:lvl1pPr>
            <a:lvl2pPr marL="742950" indent="-285750" eaLnBrk="0" hangingPunct="0">
              <a:lnSpc>
                <a:spcPct val="90000"/>
              </a:lnSpc>
              <a:spcBef>
                <a:spcPts val="375"/>
              </a:spcBef>
              <a:buFont typeface="Arial" charset="0"/>
              <a:buChar char="•"/>
              <a:defRPr>
                <a:solidFill>
                  <a:schemeClr val="tx1"/>
                </a:solidFill>
                <a:latin typeface="Calibri" pitchFamily="34" charset="0"/>
              </a:defRPr>
            </a:lvl2pPr>
            <a:lvl3pPr marL="1143000" indent="-228600" eaLnBrk="0" hangingPunct="0">
              <a:lnSpc>
                <a:spcPct val="90000"/>
              </a:lnSpc>
              <a:spcBef>
                <a:spcPts val="375"/>
              </a:spcBef>
              <a:buFont typeface="Arial" charset="0"/>
              <a:buChar char="•"/>
              <a:defRPr sz="1500">
                <a:solidFill>
                  <a:schemeClr val="tx1"/>
                </a:solidFill>
                <a:latin typeface="Calibri" pitchFamily="34" charset="0"/>
              </a:defRPr>
            </a:lvl3pPr>
            <a:lvl4pPr marL="1600200" indent="-228600" eaLnBrk="0" hangingPunct="0">
              <a:lnSpc>
                <a:spcPct val="90000"/>
              </a:lnSpc>
              <a:spcBef>
                <a:spcPts val="375"/>
              </a:spcBef>
              <a:buFont typeface="Arial" charset="0"/>
              <a:buChar char="•"/>
              <a:defRPr>
                <a:solidFill>
                  <a:schemeClr val="tx1"/>
                </a:solidFill>
                <a:latin typeface="Calibri" pitchFamily="34" charset="0"/>
              </a:defRPr>
            </a:lvl4pPr>
            <a:lvl5pPr marL="2057400" indent="-228600" eaLnBrk="0" hangingPunct="0">
              <a:lnSpc>
                <a:spcPct val="90000"/>
              </a:lnSpc>
              <a:spcBef>
                <a:spcPts val="375"/>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None/>
              <a:defRPr/>
            </a:pPr>
            <a:r>
              <a:rPr lang="ru-RU" sz="1800" b="1" kern="1400" cap="all" dirty="0" smtClean="0">
                <a:solidFill>
                  <a:srgbClr val="002060"/>
                </a:solidFill>
                <a:latin typeface="Times New Roman" panose="02020603050405020304" pitchFamily="18" charset="0"/>
                <a:cs typeface="Times New Roman" panose="02020603050405020304" pitchFamily="18" charset="0"/>
              </a:rPr>
              <a:t>федеральный закон от 29.11.2018 </a:t>
            </a:r>
            <a:r>
              <a:rPr lang="en-US" sz="1800" b="1" kern="1400" cap="all" dirty="0">
                <a:solidFill>
                  <a:srgbClr val="002060"/>
                </a:solidFill>
                <a:latin typeface="Times New Roman" panose="02020603050405020304" pitchFamily="18" charset="0"/>
                <a:cs typeface="Times New Roman" panose="02020603050405020304" pitchFamily="18" charset="0"/>
              </a:rPr>
              <a:t>N 459-</a:t>
            </a:r>
            <a:r>
              <a:rPr lang="ru-RU" sz="1800" b="1" kern="1400" cap="all" dirty="0" smtClean="0">
                <a:solidFill>
                  <a:srgbClr val="002060"/>
                </a:solidFill>
                <a:latin typeface="Times New Roman" panose="02020603050405020304" pitchFamily="18" charset="0"/>
                <a:cs typeface="Times New Roman" panose="02020603050405020304" pitchFamily="18" charset="0"/>
              </a:rPr>
              <a:t>ФЗ</a:t>
            </a:r>
            <a:endParaRPr lang="ru-RU" sz="1800" b="1" kern="1400" cap="all" dirty="0">
              <a:solidFill>
                <a:srgbClr val="002060"/>
              </a:solidFill>
              <a:latin typeface="Times New Roman" panose="02020603050405020304" pitchFamily="18" charset="0"/>
              <a:cs typeface="Times New Roman" panose="02020603050405020304" pitchFamily="18" charset="0"/>
            </a:endParaRPr>
          </a:p>
          <a:p>
            <a:pPr algn="ctr" eaLnBrk="1" hangingPunct="1">
              <a:lnSpc>
                <a:spcPct val="100000"/>
              </a:lnSpc>
              <a:spcBef>
                <a:spcPct val="0"/>
              </a:spcBef>
              <a:buFontTx/>
              <a:buNone/>
              <a:defRPr/>
            </a:pPr>
            <a:r>
              <a:rPr lang="ru-RU" sz="1800" b="1" kern="1400" cap="all" dirty="0">
                <a:solidFill>
                  <a:srgbClr val="002060"/>
                </a:solidFill>
                <a:latin typeface="Times New Roman" panose="02020603050405020304" pitchFamily="18" charset="0"/>
                <a:cs typeface="Times New Roman" panose="02020603050405020304" pitchFamily="18" charset="0"/>
              </a:rPr>
              <a:t>«О федеральном бюджете на 2019 год </a:t>
            </a:r>
            <a:r>
              <a:rPr lang="ru-RU" sz="1800" b="1" kern="1400" cap="all" dirty="0" smtClean="0">
                <a:solidFill>
                  <a:srgbClr val="002060"/>
                </a:solidFill>
                <a:latin typeface="Times New Roman" panose="02020603050405020304" pitchFamily="18" charset="0"/>
                <a:cs typeface="Times New Roman" panose="02020603050405020304" pitchFamily="18" charset="0"/>
              </a:rPr>
              <a:t/>
            </a:r>
            <a:br>
              <a:rPr lang="ru-RU" sz="1800" b="1" kern="1400" cap="all" dirty="0" smtClean="0">
                <a:solidFill>
                  <a:srgbClr val="002060"/>
                </a:solidFill>
                <a:latin typeface="Times New Roman" panose="02020603050405020304" pitchFamily="18" charset="0"/>
                <a:cs typeface="Times New Roman" panose="02020603050405020304" pitchFamily="18" charset="0"/>
              </a:rPr>
            </a:br>
            <a:r>
              <a:rPr lang="ru-RU" sz="1800" b="1" kern="1400" cap="all" dirty="0" smtClean="0">
                <a:solidFill>
                  <a:srgbClr val="002060"/>
                </a:solidFill>
                <a:latin typeface="Times New Roman" panose="02020603050405020304" pitchFamily="18" charset="0"/>
                <a:cs typeface="Times New Roman" panose="02020603050405020304" pitchFamily="18" charset="0"/>
              </a:rPr>
              <a:t>и на плановый период 2020 и 2021 годов» </a:t>
            </a:r>
          </a:p>
        </p:txBody>
      </p:sp>
      <p:sp>
        <p:nvSpPr>
          <p:cNvPr id="15" name="Прямоугольник 14"/>
          <p:cNvSpPr/>
          <p:nvPr/>
        </p:nvSpPr>
        <p:spPr>
          <a:xfrm>
            <a:off x="174172" y="2114550"/>
            <a:ext cx="8795657" cy="883556"/>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bg2">
                <a:lumMod val="1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21896" tIns="60948" rIns="121896" bIns="60948" anchor="ctr"/>
          <a:lstStyle/>
          <a:p>
            <a:pPr eaLnBrk="0" hangingPunct="0">
              <a:defRPr/>
            </a:pPr>
            <a:r>
              <a:rPr lang="ru-RU" sz="2100" b="1" dirty="0">
                <a:solidFill>
                  <a:schemeClr val="bg2">
                    <a:lumMod val="10000"/>
                  </a:schemeClr>
                </a:solidFill>
                <a:latin typeface="Times New Roman" panose="02020603050405020304" pitchFamily="18" charset="0"/>
                <a:cs typeface="Times New Roman" panose="02020603050405020304" pitchFamily="18" charset="0"/>
              </a:rPr>
              <a:t>Утверждение ЛБО на 2019 – 2021 годы осуществляется на основании ОБАС путем</a:t>
            </a:r>
            <a:r>
              <a:rPr lang="en-US" sz="2100" b="1" dirty="0">
                <a:solidFill>
                  <a:schemeClr val="bg2">
                    <a:lumMod val="10000"/>
                  </a:schemeClr>
                </a:solidFill>
                <a:latin typeface="Times New Roman" panose="02020603050405020304" pitchFamily="18" charset="0"/>
                <a:cs typeface="Times New Roman" panose="02020603050405020304" pitchFamily="18" charset="0"/>
              </a:rPr>
              <a:t>:</a:t>
            </a:r>
            <a:endParaRPr lang="ru-RU" sz="2100" b="1" dirty="0">
              <a:solidFill>
                <a:schemeClr val="bg2">
                  <a:lumMod val="10000"/>
                </a:schemeClr>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74171" y="3074306"/>
            <a:ext cx="8795657" cy="1020443"/>
          </a:xfrm>
          <a:prstGeom prst="rect">
            <a:avLst/>
          </a:prstGeom>
          <a:solidFill>
            <a:schemeClr val="bg1">
              <a:lumMod val="85000"/>
              <a:alpha val="90000"/>
            </a:schemeClr>
          </a:solidFill>
          <a:ln>
            <a:solidFill>
              <a:schemeClr val="bg2">
                <a:lumMod val="1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21896" tIns="60948" rIns="121896" bIns="60948" anchor="ctr"/>
          <a:lstStyle/>
          <a:p>
            <a:pPr eaLnBrk="0" hangingPunct="0">
              <a:defRPr/>
            </a:pPr>
            <a:r>
              <a:rPr lang="ru-RU" sz="2000" b="1" dirty="0">
                <a:solidFill>
                  <a:schemeClr val="bg2">
                    <a:lumMod val="10000"/>
                  </a:schemeClr>
                </a:solidFill>
                <a:latin typeface="Times New Roman" panose="02020603050405020304" pitchFamily="18" charset="0"/>
                <a:cs typeface="Times New Roman" panose="02020603050405020304" pitchFamily="18" charset="0"/>
              </a:rPr>
              <a:t>- внесения изменений «+,-» в лимиты бюджетных обязательств на 2019 и 2020 годы в соответствии с показателями сводной росписи на 2018 год и на плановый период 2019 и 2020 годов</a:t>
            </a:r>
            <a:r>
              <a:rPr lang="en-US" sz="2000" b="1" dirty="0">
                <a:solidFill>
                  <a:schemeClr val="bg2">
                    <a:lumMod val="10000"/>
                  </a:schemeClr>
                </a:solidFill>
                <a:latin typeface="Times New Roman" panose="02020603050405020304" pitchFamily="18" charset="0"/>
                <a:cs typeface="Times New Roman" panose="02020603050405020304" pitchFamily="18" charset="0"/>
              </a:rPr>
              <a:t>;</a:t>
            </a:r>
            <a:endParaRPr lang="ru-RU" sz="2000" b="1" dirty="0">
              <a:solidFill>
                <a:schemeClr val="bg2">
                  <a:lumMod val="10000"/>
                </a:schemeClr>
              </a:solidFill>
              <a:latin typeface="Times New Roman" panose="02020603050405020304" pitchFamily="18" charset="0"/>
              <a:cs typeface="Times New Roman" panose="02020603050405020304" pitchFamily="18" charset="0"/>
            </a:endParaRPr>
          </a:p>
        </p:txBody>
      </p:sp>
      <p:sp>
        <p:nvSpPr>
          <p:cNvPr id="8" name="TextBox 1"/>
          <p:cNvSpPr txBox="1">
            <a:spLocks noChangeArrowheads="1"/>
          </p:cNvSpPr>
          <p:nvPr/>
        </p:nvSpPr>
        <p:spPr bwMode="auto">
          <a:xfrm>
            <a:off x="179512" y="5373216"/>
            <a:ext cx="8067675"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lnSpc>
                <a:spcPct val="90000"/>
              </a:lnSpc>
              <a:spcBef>
                <a:spcPts val="750"/>
              </a:spcBef>
              <a:buFont typeface="Arial" charset="0"/>
              <a:buChar char="•"/>
              <a:defRPr sz="2100">
                <a:solidFill>
                  <a:schemeClr val="tx1"/>
                </a:solidFill>
                <a:latin typeface="Calibri" pitchFamily="34" charset="0"/>
              </a:defRPr>
            </a:lvl1pPr>
            <a:lvl2pPr marL="742950" indent="-285750" eaLnBrk="0" hangingPunct="0">
              <a:lnSpc>
                <a:spcPct val="90000"/>
              </a:lnSpc>
              <a:spcBef>
                <a:spcPts val="375"/>
              </a:spcBef>
              <a:buFont typeface="Arial" charset="0"/>
              <a:buChar char="•"/>
              <a:defRPr>
                <a:solidFill>
                  <a:schemeClr val="tx1"/>
                </a:solidFill>
                <a:latin typeface="Calibri" pitchFamily="34" charset="0"/>
              </a:defRPr>
            </a:lvl2pPr>
            <a:lvl3pPr marL="1143000" indent="-228600" eaLnBrk="0" hangingPunct="0">
              <a:lnSpc>
                <a:spcPct val="90000"/>
              </a:lnSpc>
              <a:spcBef>
                <a:spcPts val="375"/>
              </a:spcBef>
              <a:buFont typeface="Arial" charset="0"/>
              <a:buChar char="•"/>
              <a:defRPr sz="1500">
                <a:solidFill>
                  <a:schemeClr val="tx1"/>
                </a:solidFill>
                <a:latin typeface="Calibri" pitchFamily="34" charset="0"/>
              </a:defRPr>
            </a:lvl3pPr>
            <a:lvl4pPr marL="1600200" indent="-228600" eaLnBrk="0" hangingPunct="0">
              <a:lnSpc>
                <a:spcPct val="90000"/>
              </a:lnSpc>
              <a:spcBef>
                <a:spcPts val="375"/>
              </a:spcBef>
              <a:buFont typeface="Arial" charset="0"/>
              <a:buChar char="•"/>
              <a:defRPr>
                <a:solidFill>
                  <a:schemeClr val="tx1"/>
                </a:solidFill>
                <a:latin typeface="Calibri" pitchFamily="34" charset="0"/>
              </a:defRPr>
            </a:lvl4pPr>
            <a:lvl5pPr marL="2057400" indent="-228600" eaLnBrk="0" hangingPunct="0">
              <a:lnSpc>
                <a:spcPct val="90000"/>
              </a:lnSpc>
              <a:spcBef>
                <a:spcPts val="375"/>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9pPr>
          </a:lstStyle>
          <a:p>
            <a:pPr eaLnBrk="1" hangingPunct="1">
              <a:lnSpc>
                <a:spcPct val="100000"/>
              </a:lnSpc>
              <a:spcBef>
                <a:spcPct val="0"/>
              </a:spcBef>
              <a:buFontTx/>
              <a:buNone/>
              <a:defRPr/>
            </a:pPr>
            <a:r>
              <a:rPr lang="ru-RU" sz="1800" b="1" kern="1400" cap="all" dirty="0" smtClean="0">
                <a:solidFill>
                  <a:schemeClr val="accent2">
                    <a:lumMod val="75000"/>
                  </a:schemeClr>
                </a:solidFill>
                <a:latin typeface="Times New Roman" panose="02020603050405020304" pitchFamily="18" charset="0"/>
                <a:cs typeface="Times New Roman" panose="02020603050405020304" pitchFamily="18" charset="0"/>
              </a:rPr>
              <a:t>* </a:t>
            </a:r>
            <a:r>
              <a:rPr lang="ru-RU" sz="1800" b="1" kern="1400" dirty="0" smtClean="0">
                <a:solidFill>
                  <a:schemeClr val="accent2">
                    <a:lumMod val="75000"/>
                  </a:schemeClr>
                </a:solidFill>
                <a:latin typeface="Times New Roman" panose="02020603050405020304" pitchFamily="18" charset="0"/>
                <a:cs typeface="Times New Roman" panose="02020603050405020304" pitchFamily="18" charset="0"/>
              </a:rPr>
              <a:t>Утверждение ЛБО осуществляется поэтапно по мере приведения ОБАС в соответствие с показателями закона</a:t>
            </a:r>
          </a:p>
        </p:txBody>
      </p:sp>
    </p:spTree>
    <p:extLst>
      <p:ext uri="{BB962C8B-B14F-4D97-AF65-F5344CB8AC3E}">
        <p14:creationId xmlns:p14="http://schemas.microsoft.com/office/powerpoint/2010/main" val="9936726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Номер слайда 140"/>
          <p:cNvSpPr>
            <a:spLocks noGrp="1"/>
          </p:cNvSpPr>
          <p:nvPr>
            <p:ph type="sldNum" sz="quarter" idx="12"/>
          </p:nvPr>
        </p:nvSpPr>
        <p:spPr bwMode="auto">
          <a:xfrm>
            <a:off x="8778385" y="6165304"/>
            <a:ext cx="34295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defRPr sz="2000">
                <a:solidFill>
                  <a:schemeClr val="tx1"/>
                </a:solidFill>
                <a:latin typeface="Calibri" pitchFamily="34" charset="0"/>
              </a:defRPr>
            </a:lvl6pPr>
            <a:lvl7pPr eaLnBrk="0" fontAlgn="base" hangingPunct="0">
              <a:spcAft>
                <a:spcPct val="0"/>
              </a:spcAft>
              <a:defRPr sz="2000">
                <a:solidFill>
                  <a:schemeClr val="tx1"/>
                </a:solidFill>
                <a:latin typeface="Calibri" pitchFamily="34" charset="0"/>
              </a:defRPr>
            </a:lvl7pPr>
            <a:lvl8pPr eaLnBrk="0" fontAlgn="base" hangingPunct="0">
              <a:spcAft>
                <a:spcPct val="0"/>
              </a:spcAft>
              <a:defRPr sz="2000">
                <a:solidFill>
                  <a:schemeClr val="tx1"/>
                </a:solidFill>
                <a:latin typeface="Calibri" pitchFamily="34" charset="0"/>
              </a:defRPr>
            </a:lvl8pPr>
            <a:lvl9pPr eaLnBrk="0" fontAlgn="base" hangingPunct="0">
              <a:spcAft>
                <a:spcPct val="0"/>
              </a:spcAft>
              <a:defRPr sz="2000">
                <a:solidFill>
                  <a:schemeClr val="tx1"/>
                </a:solidFill>
                <a:latin typeface="Calibri" pitchFamily="34" charset="0"/>
              </a:defRPr>
            </a:lvl9pPr>
          </a:lstStyle>
          <a:p>
            <a:pPr>
              <a:defRPr/>
            </a:pPr>
            <a:fld id="{5809FC50-5737-4F15-834C-B914F99CB9F2}" type="slidenum">
              <a:rPr lang="ru-RU" altLang="ru-RU" sz="1200" smtClean="0">
                <a:solidFill>
                  <a:srgbClr val="898989"/>
                </a:solidFill>
              </a:rPr>
              <a:pPr>
                <a:defRPr/>
              </a:pPr>
              <a:t>6</a:t>
            </a:fld>
            <a:endParaRPr lang="ru-RU" altLang="ru-RU" sz="1200" dirty="0" smtClean="0">
              <a:solidFill>
                <a:srgbClr val="898989"/>
              </a:solidFill>
            </a:endParaRPr>
          </a:p>
        </p:txBody>
      </p:sp>
      <p:sp>
        <p:nvSpPr>
          <p:cNvPr id="5" name="TextBox 1"/>
          <p:cNvSpPr txBox="1">
            <a:spLocks noChangeArrowheads="1"/>
          </p:cNvSpPr>
          <p:nvPr/>
        </p:nvSpPr>
        <p:spPr bwMode="auto">
          <a:xfrm>
            <a:off x="0" y="151909"/>
            <a:ext cx="9144000" cy="8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lnSpc>
                <a:spcPct val="90000"/>
              </a:lnSpc>
              <a:spcBef>
                <a:spcPts val="750"/>
              </a:spcBef>
              <a:buFont typeface="Arial" charset="0"/>
              <a:buChar char="•"/>
              <a:defRPr sz="2100">
                <a:solidFill>
                  <a:schemeClr val="tx1"/>
                </a:solidFill>
                <a:latin typeface="Calibri" pitchFamily="34" charset="0"/>
              </a:defRPr>
            </a:lvl1pPr>
            <a:lvl2pPr marL="742950" indent="-285750" eaLnBrk="0" hangingPunct="0">
              <a:lnSpc>
                <a:spcPct val="90000"/>
              </a:lnSpc>
              <a:spcBef>
                <a:spcPts val="375"/>
              </a:spcBef>
              <a:buFont typeface="Arial" charset="0"/>
              <a:buChar char="•"/>
              <a:defRPr>
                <a:solidFill>
                  <a:schemeClr val="tx1"/>
                </a:solidFill>
                <a:latin typeface="Calibri" pitchFamily="34" charset="0"/>
              </a:defRPr>
            </a:lvl2pPr>
            <a:lvl3pPr marL="1143000" indent="-228600" eaLnBrk="0" hangingPunct="0">
              <a:lnSpc>
                <a:spcPct val="90000"/>
              </a:lnSpc>
              <a:spcBef>
                <a:spcPts val="375"/>
              </a:spcBef>
              <a:buFont typeface="Arial" charset="0"/>
              <a:buChar char="•"/>
              <a:defRPr sz="1500">
                <a:solidFill>
                  <a:schemeClr val="tx1"/>
                </a:solidFill>
                <a:latin typeface="Calibri" pitchFamily="34" charset="0"/>
              </a:defRPr>
            </a:lvl3pPr>
            <a:lvl4pPr marL="1600200" indent="-228600" eaLnBrk="0" hangingPunct="0">
              <a:lnSpc>
                <a:spcPct val="90000"/>
              </a:lnSpc>
              <a:spcBef>
                <a:spcPts val="375"/>
              </a:spcBef>
              <a:buFont typeface="Arial" charset="0"/>
              <a:buChar char="•"/>
              <a:defRPr>
                <a:solidFill>
                  <a:schemeClr val="tx1"/>
                </a:solidFill>
                <a:latin typeface="Calibri" pitchFamily="34" charset="0"/>
              </a:defRPr>
            </a:lvl4pPr>
            <a:lvl5pPr marL="2057400" indent="-228600" eaLnBrk="0" hangingPunct="0">
              <a:lnSpc>
                <a:spcPct val="90000"/>
              </a:lnSpc>
              <a:spcBef>
                <a:spcPts val="375"/>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ru-RU" sz="2400" b="1" cap="all" spc="133" dirty="0" err="1">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Лбо</a:t>
            </a:r>
            <a:r>
              <a:rPr lang="ru-RU" sz="24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 не </a:t>
            </a:r>
            <a:r>
              <a:rPr lang="ru-RU" sz="24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утверждаются:</a:t>
            </a:r>
          </a:p>
          <a:p>
            <a:pPr algn="ctr" eaLnBrk="1" hangingPunct="1">
              <a:lnSpc>
                <a:spcPct val="100000"/>
              </a:lnSpc>
              <a:spcBef>
                <a:spcPct val="0"/>
              </a:spcBef>
              <a:buFontTx/>
              <a:buNone/>
              <a:defRPr/>
            </a:pPr>
            <a:r>
              <a:rPr lang="ru-RU" sz="24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(Порядок 184н)</a:t>
            </a:r>
            <a:endParaRPr lang="ru-RU" sz="24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endParaRPr>
          </a:p>
        </p:txBody>
      </p:sp>
      <p:sp>
        <p:nvSpPr>
          <p:cNvPr id="8" name="Прямоугольник 7"/>
          <p:cNvSpPr/>
          <p:nvPr/>
        </p:nvSpPr>
        <p:spPr>
          <a:xfrm>
            <a:off x="287524" y="1412776"/>
            <a:ext cx="8568952" cy="4968552"/>
          </a:xfrm>
          <a:prstGeom prst="rect">
            <a:avLst/>
          </a:prstGeom>
          <a:solidFill>
            <a:schemeClr val="bg2">
              <a:alpha val="90000"/>
            </a:schemeClr>
          </a:solidFill>
          <a:ln>
            <a:solidFill>
              <a:schemeClr val="bg2">
                <a:lumMod val="1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21896" tIns="60948" rIns="121896" bIns="60948" anchor="ctr"/>
          <a:lstStyle/>
          <a:p>
            <a:pPr marL="342900" indent="-342900" algn="just" eaLnBrk="0" hangingPunct="0">
              <a:lnSpc>
                <a:spcPct val="120000"/>
              </a:lnSpc>
              <a:buFontTx/>
              <a:buAutoNum type="arabicPeriod"/>
              <a:defRPr/>
            </a:pPr>
            <a:r>
              <a:rPr lang="ru-RU" sz="2000" dirty="0" smtClean="0">
                <a:solidFill>
                  <a:schemeClr val="bg2">
                    <a:lumMod val="10000"/>
                  </a:schemeClr>
                </a:solidFill>
                <a:latin typeface="Times New Roman" panose="02020603050405020304" pitchFamily="18" charset="0"/>
                <a:cs typeface="Times New Roman" panose="02020603050405020304" pitchFamily="18" charset="0"/>
              </a:rPr>
              <a:t>на </a:t>
            </a:r>
            <a:r>
              <a:rPr lang="ru-RU" sz="2000" dirty="0">
                <a:solidFill>
                  <a:schemeClr val="bg2">
                    <a:lumMod val="10000"/>
                  </a:schemeClr>
                </a:solidFill>
                <a:latin typeface="Times New Roman" panose="02020603050405020304" pitchFamily="18" charset="0"/>
                <a:cs typeface="Times New Roman" panose="02020603050405020304" pitchFamily="18" charset="0"/>
              </a:rPr>
              <a:t>реализацию ФАИП </a:t>
            </a:r>
            <a:r>
              <a:rPr lang="ru-RU" sz="2000" b="1" dirty="0">
                <a:solidFill>
                  <a:srgbClr val="C00000"/>
                </a:solidFill>
                <a:latin typeface="Times New Roman" panose="02020603050405020304" pitchFamily="18" charset="0"/>
                <a:cs typeface="Times New Roman" panose="02020603050405020304" pitchFamily="18" charset="0"/>
              </a:rPr>
              <a:t>до ее утверждения </a:t>
            </a:r>
            <a:r>
              <a:rPr lang="ru-RU" sz="2000" dirty="0">
                <a:solidFill>
                  <a:schemeClr val="bg2">
                    <a:lumMod val="10000"/>
                  </a:schemeClr>
                </a:solidFill>
                <a:latin typeface="Times New Roman" panose="02020603050405020304" pitchFamily="18" charset="0"/>
                <a:cs typeface="Times New Roman" panose="02020603050405020304" pitchFamily="18" charset="0"/>
              </a:rPr>
              <a:t>Минэкономразвития России</a:t>
            </a:r>
            <a:r>
              <a:rPr lang="en-US" sz="2000" dirty="0" smtClean="0">
                <a:solidFill>
                  <a:schemeClr val="bg2">
                    <a:lumMod val="10000"/>
                  </a:schemeClr>
                </a:solidFill>
                <a:latin typeface="Times New Roman" panose="02020603050405020304" pitchFamily="18" charset="0"/>
                <a:cs typeface="Times New Roman" panose="02020603050405020304" pitchFamily="18" charset="0"/>
              </a:rPr>
              <a:t>;</a:t>
            </a:r>
            <a:endParaRPr lang="ru-RU" sz="2000" dirty="0" smtClean="0">
              <a:solidFill>
                <a:schemeClr val="bg2">
                  <a:lumMod val="10000"/>
                </a:schemeClr>
              </a:solidFill>
              <a:latin typeface="Times New Roman" panose="02020603050405020304" pitchFamily="18" charset="0"/>
              <a:cs typeface="Times New Roman" panose="02020603050405020304" pitchFamily="18" charset="0"/>
            </a:endParaRPr>
          </a:p>
          <a:p>
            <a:pPr marL="342900" indent="-342900" algn="just" eaLnBrk="0" hangingPunct="0">
              <a:lnSpc>
                <a:spcPct val="120000"/>
              </a:lnSpc>
              <a:buFontTx/>
              <a:buAutoNum type="arabicPeriod"/>
              <a:defRPr/>
            </a:pPr>
            <a:endParaRPr lang="ru-RU" sz="2000" dirty="0">
              <a:solidFill>
                <a:schemeClr val="bg2">
                  <a:lumMod val="10000"/>
                </a:schemeClr>
              </a:solidFill>
              <a:latin typeface="Times New Roman" panose="02020603050405020304" pitchFamily="18" charset="0"/>
              <a:cs typeface="Times New Roman" panose="02020603050405020304" pitchFamily="18" charset="0"/>
            </a:endParaRPr>
          </a:p>
          <a:p>
            <a:pPr marL="342900" indent="-342900" algn="just" eaLnBrk="0" hangingPunct="0">
              <a:lnSpc>
                <a:spcPct val="120000"/>
              </a:lnSpc>
              <a:buFontTx/>
              <a:buAutoNum type="arabicPeriod"/>
              <a:defRPr/>
            </a:pPr>
            <a:r>
              <a:rPr lang="ru-RU" sz="2000" dirty="0">
                <a:solidFill>
                  <a:schemeClr val="bg2">
                    <a:lumMod val="10000"/>
                  </a:schemeClr>
                </a:solidFill>
                <a:latin typeface="Times New Roman" panose="02020603050405020304" pitchFamily="18" charset="0"/>
                <a:cs typeface="Times New Roman" panose="02020603050405020304" pitchFamily="18" charset="0"/>
              </a:rPr>
              <a:t>на реализацию мероприятий по информатизации </a:t>
            </a:r>
            <a:r>
              <a:rPr lang="ru-RU" sz="2000" b="1" dirty="0">
                <a:solidFill>
                  <a:srgbClr val="C00000"/>
                </a:solidFill>
                <a:latin typeface="Times New Roman" panose="02020603050405020304" pitchFamily="18" charset="0"/>
                <a:cs typeface="Times New Roman" panose="02020603050405020304" pitchFamily="18" charset="0"/>
              </a:rPr>
              <a:t>до получения </a:t>
            </a:r>
            <a:r>
              <a:rPr lang="ru-RU" sz="2000" dirty="0">
                <a:solidFill>
                  <a:schemeClr val="bg2">
                    <a:lumMod val="10000"/>
                  </a:schemeClr>
                </a:solidFill>
                <a:latin typeface="Times New Roman" panose="02020603050405020304" pitchFamily="18" charset="0"/>
                <a:cs typeface="Times New Roman" panose="02020603050405020304" pitchFamily="18" charset="0"/>
              </a:rPr>
              <a:t>положительного заключения Министерства цифрового развития, связи и массовых коммуникаций РФ о целесообразности проведения и (или) финансирования указанных мероприятий</a:t>
            </a:r>
            <a:r>
              <a:rPr lang="en-US" sz="2000" dirty="0" smtClean="0">
                <a:solidFill>
                  <a:schemeClr val="bg2">
                    <a:lumMod val="10000"/>
                  </a:schemeClr>
                </a:solidFill>
                <a:latin typeface="Times New Roman" panose="02020603050405020304" pitchFamily="18" charset="0"/>
                <a:cs typeface="Times New Roman" panose="02020603050405020304" pitchFamily="18" charset="0"/>
              </a:rPr>
              <a:t>;</a:t>
            </a:r>
            <a:endParaRPr lang="ru-RU" sz="2000" dirty="0" smtClean="0">
              <a:solidFill>
                <a:schemeClr val="bg2">
                  <a:lumMod val="10000"/>
                </a:schemeClr>
              </a:solidFill>
              <a:latin typeface="Times New Roman" panose="02020603050405020304" pitchFamily="18" charset="0"/>
              <a:cs typeface="Times New Roman" panose="02020603050405020304" pitchFamily="18" charset="0"/>
            </a:endParaRPr>
          </a:p>
          <a:p>
            <a:pPr marL="342900" indent="-342900" algn="just" eaLnBrk="0" hangingPunct="0">
              <a:lnSpc>
                <a:spcPct val="120000"/>
              </a:lnSpc>
              <a:buFontTx/>
              <a:buAutoNum type="arabicPeriod"/>
              <a:defRPr/>
            </a:pPr>
            <a:endParaRPr lang="en-US" sz="2000" dirty="0">
              <a:solidFill>
                <a:schemeClr val="bg2">
                  <a:lumMod val="10000"/>
                </a:schemeClr>
              </a:solidFill>
              <a:latin typeface="Times New Roman" panose="02020603050405020304" pitchFamily="18" charset="0"/>
              <a:cs typeface="Times New Roman" panose="02020603050405020304" pitchFamily="18" charset="0"/>
            </a:endParaRPr>
          </a:p>
          <a:p>
            <a:pPr marL="342900" indent="-342900" algn="just" eaLnBrk="0" hangingPunct="0">
              <a:lnSpc>
                <a:spcPct val="120000"/>
              </a:lnSpc>
              <a:buFontTx/>
              <a:buAutoNum type="arabicPeriod"/>
              <a:defRPr/>
            </a:pPr>
            <a:r>
              <a:rPr lang="ru-RU" sz="2000" dirty="0">
                <a:solidFill>
                  <a:schemeClr val="bg2">
                    <a:lumMod val="10000"/>
                  </a:schemeClr>
                </a:solidFill>
                <a:latin typeface="Times New Roman" panose="02020603050405020304" pitchFamily="18" charset="0"/>
                <a:cs typeface="Times New Roman" panose="02020603050405020304" pitchFamily="18" charset="0"/>
              </a:rPr>
              <a:t>на реализацию мероприятий федерального проекта </a:t>
            </a:r>
            <a:r>
              <a:rPr lang="ru-RU" sz="2000" b="1" dirty="0">
                <a:solidFill>
                  <a:srgbClr val="C00000"/>
                </a:solidFill>
                <a:latin typeface="Times New Roman" panose="02020603050405020304" pitchFamily="18" charset="0"/>
                <a:cs typeface="Times New Roman" panose="02020603050405020304" pitchFamily="18" charset="0"/>
              </a:rPr>
              <a:t>до поступления </a:t>
            </a:r>
            <a:r>
              <a:rPr lang="ru-RU" sz="2000" dirty="0">
                <a:solidFill>
                  <a:schemeClr val="bg2">
                    <a:lumMod val="10000"/>
                  </a:schemeClr>
                </a:solidFill>
                <a:latin typeface="Times New Roman" panose="02020603050405020304" pitchFamily="18" charset="0"/>
                <a:cs typeface="Times New Roman" panose="02020603050405020304" pitchFamily="18" charset="0"/>
              </a:rPr>
              <a:t>в Минфин России утвержденного паспорта федерального проекта</a:t>
            </a:r>
            <a:r>
              <a:rPr lang="en-US" sz="2000" dirty="0" smtClean="0">
                <a:solidFill>
                  <a:schemeClr val="bg2">
                    <a:lumMod val="10000"/>
                  </a:schemeClr>
                </a:solidFill>
                <a:latin typeface="Times New Roman" panose="02020603050405020304" pitchFamily="18" charset="0"/>
                <a:cs typeface="Times New Roman" panose="02020603050405020304" pitchFamily="18" charset="0"/>
              </a:rPr>
              <a:t>;</a:t>
            </a:r>
            <a:endParaRPr lang="ru-RU" sz="2000" dirty="0" smtClean="0">
              <a:solidFill>
                <a:schemeClr val="bg2">
                  <a:lumMod val="10000"/>
                </a:schemeClr>
              </a:solidFill>
              <a:latin typeface="Times New Roman" panose="02020603050405020304" pitchFamily="18" charset="0"/>
              <a:cs typeface="Times New Roman" panose="02020603050405020304" pitchFamily="18" charset="0"/>
            </a:endParaRPr>
          </a:p>
          <a:p>
            <a:pPr marL="342900" indent="-342900" algn="just" eaLnBrk="0" hangingPunct="0">
              <a:lnSpc>
                <a:spcPct val="120000"/>
              </a:lnSpc>
              <a:buFontTx/>
              <a:buAutoNum type="arabicPeriod"/>
              <a:defRPr/>
            </a:pPr>
            <a:endParaRPr lang="ru-RU" sz="2000" dirty="0">
              <a:solidFill>
                <a:schemeClr val="bg2">
                  <a:lumMod val="10000"/>
                </a:schemeClr>
              </a:solidFill>
              <a:latin typeface="Times New Roman" panose="02020603050405020304" pitchFamily="18" charset="0"/>
              <a:cs typeface="Times New Roman" panose="02020603050405020304" pitchFamily="18" charset="0"/>
            </a:endParaRPr>
          </a:p>
          <a:p>
            <a:pPr marL="342900" indent="-342900" algn="just" eaLnBrk="0" hangingPunct="0">
              <a:lnSpc>
                <a:spcPct val="120000"/>
              </a:lnSpc>
              <a:buFontTx/>
              <a:buAutoNum type="arabicPeriod"/>
              <a:defRPr/>
            </a:pPr>
            <a:r>
              <a:rPr lang="ru-RU" sz="2000" dirty="0">
                <a:solidFill>
                  <a:schemeClr val="bg2">
                    <a:lumMod val="10000"/>
                  </a:schemeClr>
                </a:solidFill>
                <a:latin typeface="Times New Roman" panose="02020603050405020304" pitchFamily="18" charset="0"/>
                <a:cs typeface="Times New Roman" panose="02020603050405020304" pitchFamily="18" charset="0"/>
              </a:rPr>
              <a:t>на исполнение </a:t>
            </a:r>
            <a:r>
              <a:rPr lang="ru-RU" sz="2000" dirty="0" smtClean="0">
                <a:solidFill>
                  <a:schemeClr val="bg2">
                    <a:lumMod val="10000"/>
                  </a:schemeClr>
                </a:solidFill>
                <a:latin typeface="Times New Roman" panose="02020603050405020304" pitchFamily="18" charset="0"/>
                <a:cs typeface="Times New Roman" panose="02020603050405020304" pitchFamily="18" charset="0"/>
              </a:rPr>
              <a:t>публично-нормативных обязательств.</a:t>
            </a:r>
            <a:endParaRPr lang="ru-RU" sz="2000" dirty="0">
              <a:solidFill>
                <a:schemeClr val="bg2">
                  <a:lumMod val="1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66356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Номер слайда 140"/>
          <p:cNvSpPr>
            <a:spLocks noGrp="1"/>
          </p:cNvSpPr>
          <p:nvPr>
            <p:ph type="sldNum" sz="quarter" idx="12"/>
          </p:nvPr>
        </p:nvSpPr>
        <p:spPr bwMode="auto">
          <a:xfrm>
            <a:off x="8748464" y="6165304"/>
            <a:ext cx="34295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defRPr sz="2000">
                <a:solidFill>
                  <a:schemeClr val="tx1"/>
                </a:solidFill>
                <a:latin typeface="Calibri" pitchFamily="34" charset="0"/>
              </a:defRPr>
            </a:lvl6pPr>
            <a:lvl7pPr eaLnBrk="0" fontAlgn="base" hangingPunct="0">
              <a:spcAft>
                <a:spcPct val="0"/>
              </a:spcAft>
              <a:defRPr sz="2000">
                <a:solidFill>
                  <a:schemeClr val="tx1"/>
                </a:solidFill>
                <a:latin typeface="Calibri" pitchFamily="34" charset="0"/>
              </a:defRPr>
            </a:lvl7pPr>
            <a:lvl8pPr eaLnBrk="0" fontAlgn="base" hangingPunct="0">
              <a:spcAft>
                <a:spcPct val="0"/>
              </a:spcAft>
              <a:defRPr sz="2000">
                <a:solidFill>
                  <a:schemeClr val="tx1"/>
                </a:solidFill>
                <a:latin typeface="Calibri" pitchFamily="34" charset="0"/>
              </a:defRPr>
            </a:lvl8pPr>
            <a:lvl9pPr eaLnBrk="0" fontAlgn="base" hangingPunct="0">
              <a:spcAft>
                <a:spcPct val="0"/>
              </a:spcAft>
              <a:defRPr sz="2000">
                <a:solidFill>
                  <a:schemeClr val="tx1"/>
                </a:solidFill>
                <a:latin typeface="Calibri" pitchFamily="34" charset="0"/>
              </a:defRPr>
            </a:lvl9pPr>
          </a:lstStyle>
          <a:p>
            <a:pPr>
              <a:defRPr/>
            </a:pPr>
            <a:fld id="{7382771D-F4AA-4CE4-AA0F-E4E067247D66}" type="slidenum">
              <a:rPr lang="ru-RU" altLang="ru-RU" sz="1200" smtClean="0">
                <a:solidFill>
                  <a:srgbClr val="898989"/>
                </a:solidFill>
              </a:rPr>
              <a:pPr>
                <a:defRPr/>
              </a:pPr>
              <a:t>7</a:t>
            </a:fld>
            <a:endParaRPr lang="ru-RU" altLang="ru-RU" sz="1200" smtClean="0">
              <a:solidFill>
                <a:srgbClr val="898989"/>
              </a:solidFill>
            </a:endParaRPr>
          </a:p>
        </p:txBody>
      </p:sp>
      <p:sp>
        <p:nvSpPr>
          <p:cNvPr id="3" name="TextBox 1"/>
          <p:cNvSpPr txBox="1">
            <a:spLocks noChangeArrowheads="1"/>
          </p:cNvSpPr>
          <p:nvPr/>
        </p:nvSpPr>
        <p:spPr bwMode="auto">
          <a:xfrm>
            <a:off x="899592" y="213464"/>
            <a:ext cx="7344816"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lnSpc>
                <a:spcPct val="90000"/>
              </a:lnSpc>
              <a:spcBef>
                <a:spcPts val="750"/>
              </a:spcBef>
              <a:buFont typeface="Arial" charset="0"/>
              <a:buChar char="•"/>
              <a:defRPr sz="2100">
                <a:solidFill>
                  <a:schemeClr val="tx1"/>
                </a:solidFill>
                <a:latin typeface="Calibri" pitchFamily="34" charset="0"/>
              </a:defRPr>
            </a:lvl1pPr>
            <a:lvl2pPr marL="742950" indent="-285750" eaLnBrk="0" hangingPunct="0">
              <a:lnSpc>
                <a:spcPct val="90000"/>
              </a:lnSpc>
              <a:spcBef>
                <a:spcPts val="375"/>
              </a:spcBef>
              <a:buFont typeface="Arial" charset="0"/>
              <a:buChar char="•"/>
              <a:defRPr>
                <a:solidFill>
                  <a:schemeClr val="tx1"/>
                </a:solidFill>
                <a:latin typeface="Calibri" pitchFamily="34" charset="0"/>
              </a:defRPr>
            </a:lvl2pPr>
            <a:lvl3pPr marL="1143000" indent="-228600" eaLnBrk="0" hangingPunct="0">
              <a:lnSpc>
                <a:spcPct val="90000"/>
              </a:lnSpc>
              <a:spcBef>
                <a:spcPts val="375"/>
              </a:spcBef>
              <a:buFont typeface="Arial" charset="0"/>
              <a:buChar char="•"/>
              <a:defRPr sz="1500">
                <a:solidFill>
                  <a:schemeClr val="tx1"/>
                </a:solidFill>
                <a:latin typeface="Calibri" pitchFamily="34" charset="0"/>
              </a:defRPr>
            </a:lvl3pPr>
            <a:lvl4pPr marL="1600200" indent="-228600" eaLnBrk="0" hangingPunct="0">
              <a:lnSpc>
                <a:spcPct val="90000"/>
              </a:lnSpc>
              <a:spcBef>
                <a:spcPts val="375"/>
              </a:spcBef>
              <a:buFont typeface="Arial" charset="0"/>
              <a:buChar char="•"/>
              <a:defRPr>
                <a:solidFill>
                  <a:schemeClr val="tx1"/>
                </a:solidFill>
                <a:latin typeface="Calibri" pitchFamily="34" charset="0"/>
              </a:defRPr>
            </a:lvl4pPr>
            <a:lvl5pPr marL="2057400" indent="-228600" eaLnBrk="0" hangingPunct="0">
              <a:lnSpc>
                <a:spcPct val="90000"/>
              </a:lnSpc>
              <a:spcBef>
                <a:spcPts val="375"/>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ru-RU" sz="18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Структура кодификации национальных проектов</a:t>
            </a:r>
          </a:p>
        </p:txBody>
      </p:sp>
      <p:pic>
        <p:nvPicPr>
          <p:cNvPr id="1946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916832"/>
            <a:ext cx="8014807" cy="4536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9692" y="908720"/>
            <a:ext cx="5544616" cy="956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523266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a:xfrm>
            <a:off x="8748464" y="6165305"/>
            <a:ext cx="298376" cy="360040"/>
          </a:xfrm>
        </p:spPr>
        <p:txBody>
          <a:bodyPr/>
          <a:lstStyle/>
          <a:p>
            <a:pPr>
              <a:defRPr/>
            </a:pPr>
            <a:fld id="{7679206F-5FFF-4469-96BE-BBA1CA5EE715}" type="slidenum">
              <a:rPr lang="ru-RU" smtClean="0"/>
              <a:pPr>
                <a:defRPr/>
              </a:pPr>
              <a:t>8</a:t>
            </a:fld>
            <a:endParaRPr lang="ru-RU" dirty="0"/>
          </a:p>
        </p:txBody>
      </p:sp>
      <p:sp>
        <p:nvSpPr>
          <p:cNvPr id="6" name="Заголовок 1"/>
          <p:cNvSpPr txBox="1">
            <a:spLocks/>
          </p:cNvSpPr>
          <p:nvPr/>
        </p:nvSpPr>
        <p:spPr bwMode="auto">
          <a:xfrm>
            <a:off x="1331640" y="116632"/>
            <a:ext cx="684076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8" rIns="91422" bIns="45718" anchor="ctr"/>
          <a:lst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itchFamily="34" charset="0"/>
              </a:defRPr>
            </a:lvl2pPr>
            <a:lvl3pPr algn="l" rtl="0" eaLnBrk="0" fontAlgn="base" hangingPunct="0">
              <a:lnSpc>
                <a:spcPct val="90000"/>
              </a:lnSpc>
              <a:spcBef>
                <a:spcPct val="0"/>
              </a:spcBef>
              <a:spcAft>
                <a:spcPct val="0"/>
              </a:spcAft>
              <a:defRPr sz="3300">
                <a:solidFill>
                  <a:schemeClr val="tx1"/>
                </a:solidFill>
                <a:latin typeface="Calibri Light" pitchFamily="34" charset="0"/>
              </a:defRPr>
            </a:lvl3pPr>
            <a:lvl4pPr algn="l" rtl="0" eaLnBrk="0" fontAlgn="base" hangingPunct="0">
              <a:lnSpc>
                <a:spcPct val="90000"/>
              </a:lnSpc>
              <a:spcBef>
                <a:spcPct val="0"/>
              </a:spcBef>
              <a:spcAft>
                <a:spcPct val="0"/>
              </a:spcAft>
              <a:defRPr sz="3300">
                <a:solidFill>
                  <a:schemeClr val="tx1"/>
                </a:solidFill>
                <a:latin typeface="Calibri Light" pitchFamily="34" charset="0"/>
              </a:defRPr>
            </a:lvl4pPr>
            <a:lvl5pPr algn="l" rtl="0" eaLnBrk="0" fontAlgn="base" hangingPunct="0">
              <a:lnSpc>
                <a:spcPct val="90000"/>
              </a:lnSpc>
              <a:spcBef>
                <a:spcPct val="0"/>
              </a:spcBef>
              <a:spcAft>
                <a:spcPct val="0"/>
              </a:spcAft>
              <a:defRPr sz="3300">
                <a:solidFill>
                  <a:schemeClr val="tx1"/>
                </a:solidFill>
                <a:latin typeface="Calibri Light" pitchFamily="34" charset="0"/>
              </a:defRPr>
            </a:lvl5pPr>
            <a:lvl6pPr marL="342900" algn="l" rtl="0" fontAlgn="base">
              <a:lnSpc>
                <a:spcPct val="90000"/>
              </a:lnSpc>
              <a:spcBef>
                <a:spcPct val="0"/>
              </a:spcBef>
              <a:spcAft>
                <a:spcPct val="0"/>
              </a:spcAft>
              <a:defRPr sz="3300">
                <a:solidFill>
                  <a:schemeClr val="tx1"/>
                </a:solidFill>
                <a:latin typeface="Calibri Light" pitchFamily="34" charset="0"/>
              </a:defRPr>
            </a:lvl6pPr>
            <a:lvl7pPr marL="685800" algn="l" rtl="0" fontAlgn="base">
              <a:lnSpc>
                <a:spcPct val="90000"/>
              </a:lnSpc>
              <a:spcBef>
                <a:spcPct val="0"/>
              </a:spcBef>
              <a:spcAft>
                <a:spcPct val="0"/>
              </a:spcAft>
              <a:defRPr sz="3300">
                <a:solidFill>
                  <a:schemeClr val="tx1"/>
                </a:solidFill>
                <a:latin typeface="Calibri Light" pitchFamily="34" charset="0"/>
              </a:defRPr>
            </a:lvl7pPr>
            <a:lvl8pPr marL="1028700" algn="l" rtl="0" fontAlgn="base">
              <a:lnSpc>
                <a:spcPct val="90000"/>
              </a:lnSpc>
              <a:spcBef>
                <a:spcPct val="0"/>
              </a:spcBef>
              <a:spcAft>
                <a:spcPct val="0"/>
              </a:spcAft>
              <a:defRPr sz="3300">
                <a:solidFill>
                  <a:schemeClr val="tx1"/>
                </a:solidFill>
                <a:latin typeface="Calibri Light" pitchFamily="34" charset="0"/>
              </a:defRPr>
            </a:lvl8pPr>
            <a:lvl9pPr marL="1371600" algn="l" rtl="0" fontAlgn="base">
              <a:lnSpc>
                <a:spcPct val="90000"/>
              </a:lnSpc>
              <a:spcBef>
                <a:spcPct val="0"/>
              </a:spcBef>
              <a:spcAft>
                <a:spcPct val="0"/>
              </a:spcAft>
              <a:defRPr sz="3300">
                <a:solidFill>
                  <a:schemeClr val="tx1"/>
                </a:solidFill>
                <a:latin typeface="Calibri Light" pitchFamily="34" charset="0"/>
              </a:defRPr>
            </a:lvl9pPr>
          </a:lstStyle>
          <a:p>
            <a:pPr algn="ctr">
              <a:lnSpc>
                <a:spcPct val="100000"/>
              </a:lnSpc>
              <a:defRPr/>
            </a:pPr>
            <a:r>
              <a:rPr lang="ru-RU" sz="1400" b="1" cap="all" spc="133" dirty="0" smtClean="0">
                <a:solidFill>
                  <a:srgbClr val="5B9BD5">
                    <a:lumMod val="50000"/>
                  </a:srgbClr>
                </a:solidFill>
                <a:latin typeface="Times New Roman" panose="02020603050405020304" pitchFamily="18" charset="0"/>
                <a:ea typeface="Open Sans Condensed" panose="020B0604020202020204" pitchFamily="34" charset="0"/>
                <a:cs typeface="Times New Roman" panose="02020603050405020304" pitchFamily="18" charset="0"/>
              </a:rPr>
              <a:t>Изменения </a:t>
            </a:r>
            <a:r>
              <a:rPr lang="ru-RU" sz="1400" b="1" cap="all" spc="133" dirty="0">
                <a:solidFill>
                  <a:srgbClr val="5B9BD5">
                    <a:lumMod val="50000"/>
                  </a:srgbClr>
                </a:solidFill>
                <a:latin typeface="Times New Roman" panose="02020603050405020304" pitchFamily="18" charset="0"/>
                <a:ea typeface="Open Sans Condensed" panose="020B0604020202020204" pitchFamily="34" charset="0"/>
                <a:cs typeface="Times New Roman" panose="02020603050405020304" pitchFamily="18" charset="0"/>
              </a:rPr>
              <a:t>в форме </a:t>
            </a:r>
            <a:r>
              <a:rPr lang="ru-RU" sz="1400" b="1" cap="all" spc="133" dirty="0" smtClean="0">
                <a:solidFill>
                  <a:srgbClr val="5B9BD5">
                    <a:lumMod val="50000"/>
                  </a:srgbClr>
                </a:solidFill>
                <a:latin typeface="Times New Roman" panose="02020603050405020304" pitchFamily="18" charset="0"/>
                <a:ea typeface="Open Sans Condensed" panose="020B0604020202020204" pitchFamily="34" charset="0"/>
                <a:cs typeface="Times New Roman" panose="02020603050405020304" pitchFamily="18" charset="0"/>
              </a:rPr>
              <a:t>расходного расписания</a:t>
            </a:r>
            <a:endParaRPr lang="ru-RU" sz="1400" b="1" cap="all" spc="133" dirty="0">
              <a:solidFill>
                <a:srgbClr val="5B9BD5">
                  <a:lumMod val="50000"/>
                </a:srgbClr>
              </a:solidFill>
              <a:latin typeface="Times New Roman" panose="02020603050405020304" pitchFamily="18" charset="0"/>
              <a:ea typeface="Open Sans Condensed" panose="020B0604020202020204" pitchFamily="34" charset="0"/>
              <a:cs typeface="Times New Roman" panose="02020603050405020304" pitchFamily="18" charset="0"/>
            </a:endParaRPr>
          </a:p>
        </p:txBody>
      </p:sp>
      <p:pic>
        <p:nvPicPr>
          <p:cNvPr id="7" name="Picture 2"/>
          <p:cNvPicPr>
            <a:picLocks noChangeAspect="1" noChangeArrowheads="1"/>
          </p:cNvPicPr>
          <p:nvPr/>
        </p:nvPicPr>
        <p:blipFill>
          <a:blip r:embed="rId2"/>
          <a:srcRect/>
          <a:stretch>
            <a:fillRect/>
          </a:stretch>
        </p:blipFill>
        <p:spPr bwMode="auto">
          <a:xfrm>
            <a:off x="692944" y="1152525"/>
            <a:ext cx="7793831" cy="4876800"/>
          </a:xfrm>
          <a:prstGeom prst="rect">
            <a:avLst/>
          </a:prstGeom>
          <a:noFill/>
          <a:ln w="9525">
            <a:solidFill>
              <a:schemeClr val="tx1">
                <a:lumMod val="50000"/>
                <a:lumOff val="50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1324931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Номер слайда 4"/>
          <p:cNvSpPr>
            <a:spLocks noGrp="1"/>
          </p:cNvSpPr>
          <p:nvPr>
            <p:ph type="sldNum" sz="quarter" idx="12"/>
          </p:nvPr>
        </p:nvSpPr>
        <p:spPr bwMode="auto">
          <a:xfrm>
            <a:off x="8748464" y="6165304"/>
            <a:ext cx="3716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5784216-8A10-4007-BE6D-706054B98281}" type="slidenum">
              <a:rPr lang="ru-RU" altLang="ru-RU" smtClean="0">
                <a:solidFill>
                  <a:srgbClr val="898989"/>
                </a:solidFill>
                <a:latin typeface="Times New Roman" pitchFamily="18" charset="0"/>
                <a:cs typeface="Times New Roman" pitchFamily="18" charset="0"/>
              </a:rPr>
              <a:pPr fontAlgn="base">
                <a:spcBef>
                  <a:spcPct val="0"/>
                </a:spcBef>
                <a:spcAft>
                  <a:spcPct val="0"/>
                </a:spcAft>
              </a:pPr>
              <a:t>9</a:t>
            </a:fld>
            <a:endParaRPr lang="ru-RU" altLang="ru-RU" smtClean="0">
              <a:solidFill>
                <a:srgbClr val="898989"/>
              </a:solidFill>
              <a:latin typeface="Times New Roman" pitchFamily="18" charset="0"/>
              <a:cs typeface="Times New Roman" pitchFamily="18" charset="0"/>
            </a:endParaRPr>
          </a:p>
        </p:txBody>
      </p:sp>
      <p:sp>
        <p:nvSpPr>
          <p:cNvPr id="6" name="Заголовок 1"/>
          <p:cNvSpPr txBox="1">
            <a:spLocks/>
          </p:cNvSpPr>
          <p:nvPr/>
        </p:nvSpPr>
        <p:spPr bwMode="auto">
          <a:xfrm>
            <a:off x="1331640" y="260648"/>
            <a:ext cx="691276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8" rIns="91422" bIns="45718" anchor="ctr"/>
          <a:lst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itchFamily="34" charset="0"/>
              </a:defRPr>
            </a:lvl2pPr>
            <a:lvl3pPr algn="l" rtl="0" eaLnBrk="0" fontAlgn="base" hangingPunct="0">
              <a:lnSpc>
                <a:spcPct val="90000"/>
              </a:lnSpc>
              <a:spcBef>
                <a:spcPct val="0"/>
              </a:spcBef>
              <a:spcAft>
                <a:spcPct val="0"/>
              </a:spcAft>
              <a:defRPr sz="3300">
                <a:solidFill>
                  <a:schemeClr val="tx1"/>
                </a:solidFill>
                <a:latin typeface="Calibri Light" pitchFamily="34" charset="0"/>
              </a:defRPr>
            </a:lvl3pPr>
            <a:lvl4pPr algn="l" rtl="0" eaLnBrk="0" fontAlgn="base" hangingPunct="0">
              <a:lnSpc>
                <a:spcPct val="90000"/>
              </a:lnSpc>
              <a:spcBef>
                <a:spcPct val="0"/>
              </a:spcBef>
              <a:spcAft>
                <a:spcPct val="0"/>
              </a:spcAft>
              <a:defRPr sz="3300">
                <a:solidFill>
                  <a:schemeClr val="tx1"/>
                </a:solidFill>
                <a:latin typeface="Calibri Light" pitchFamily="34" charset="0"/>
              </a:defRPr>
            </a:lvl4pPr>
            <a:lvl5pPr algn="l" rtl="0" eaLnBrk="0" fontAlgn="base" hangingPunct="0">
              <a:lnSpc>
                <a:spcPct val="90000"/>
              </a:lnSpc>
              <a:spcBef>
                <a:spcPct val="0"/>
              </a:spcBef>
              <a:spcAft>
                <a:spcPct val="0"/>
              </a:spcAft>
              <a:defRPr sz="3300">
                <a:solidFill>
                  <a:schemeClr val="tx1"/>
                </a:solidFill>
                <a:latin typeface="Calibri Light" pitchFamily="34" charset="0"/>
              </a:defRPr>
            </a:lvl5pPr>
            <a:lvl6pPr marL="342900" algn="l" rtl="0" fontAlgn="base">
              <a:lnSpc>
                <a:spcPct val="90000"/>
              </a:lnSpc>
              <a:spcBef>
                <a:spcPct val="0"/>
              </a:spcBef>
              <a:spcAft>
                <a:spcPct val="0"/>
              </a:spcAft>
              <a:defRPr sz="3300">
                <a:solidFill>
                  <a:schemeClr val="tx1"/>
                </a:solidFill>
                <a:latin typeface="Calibri Light" pitchFamily="34" charset="0"/>
              </a:defRPr>
            </a:lvl6pPr>
            <a:lvl7pPr marL="685800" algn="l" rtl="0" fontAlgn="base">
              <a:lnSpc>
                <a:spcPct val="90000"/>
              </a:lnSpc>
              <a:spcBef>
                <a:spcPct val="0"/>
              </a:spcBef>
              <a:spcAft>
                <a:spcPct val="0"/>
              </a:spcAft>
              <a:defRPr sz="3300">
                <a:solidFill>
                  <a:schemeClr val="tx1"/>
                </a:solidFill>
                <a:latin typeface="Calibri Light" pitchFamily="34" charset="0"/>
              </a:defRPr>
            </a:lvl7pPr>
            <a:lvl8pPr marL="1028700" algn="l" rtl="0" fontAlgn="base">
              <a:lnSpc>
                <a:spcPct val="90000"/>
              </a:lnSpc>
              <a:spcBef>
                <a:spcPct val="0"/>
              </a:spcBef>
              <a:spcAft>
                <a:spcPct val="0"/>
              </a:spcAft>
              <a:defRPr sz="3300">
                <a:solidFill>
                  <a:schemeClr val="tx1"/>
                </a:solidFill>
                <a:latin typeface="Calibri Light" pitchFamily="34" charset="0"/>
              </a:defRPr>
            </a:lvl8pPr>
            <a:lvl9pPr marL="1371600" algn="l" rtl="0" fontAlgn="base">
              <a:lnSpc>
                <a:spcPct val="90000"/>
              </a:lnSpc>
              <a:spcBef>
                <a:spcPct val="0"/>
              </a:spcBef>
              <a:spcAft>
                <a:spcPct val="0"/>
              </a:spcAft>
              <a:defRPr sz="3300">
                <a:solidFill>
                  <a:schemeClr val="tx1"/>
                </a:solidFill>
                <a:latin typeface="Calibri Light" pitchFamily="34" charset="0"/>
              </a:defRPr>
            </a:lvl9pPr>
          </a:lstStyle>
          <a:p>
            <a:pPr algn="ctr">
              <a:defRPr/>
            </a:pPr>
            <a:r>
              <a:rPr lang="ru-RU" sz="18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Проект порядка учета бюджетных и денежных обязательств</a:t>
            </a:r>
          </a:p>
        </p:txBody>
      </p:sp>
      <p:sp>
        <p:nvSpPr>
          <p:cNvPr id="22532" name="TextBox 6"/>
          <p:cNvSpPr txBox="1">
            <a:spLocks noChangeArrowheads="1"/>
          </p:cNvSpPr>
          <p:nvPr/>
        </p:nvSpPr>
        <p:spPr bwMode="auto">
          <a:xfrm>
            <a:off x="304800" y="1790701"/>
            <a:ext cx="8639175" cy="3416320"/>
          </a:xfrm>
          <a:prstGeom prst="rect">
            <a:avLst/>
          </a:prstGeom>
          <a:solidFill>
            <a:srgbClr val="B3DAFB">
              <a:alpha val="52156"/>
            </a:srgbClr>
          </a:solidFill>
          <a:ln w="9525">
            <a:solidFill>
              <a:schemeClr val="tx1"/>
            </a:solidFill>
            <a:miter lim="800000"/>
            <a:headEnd/>
            <a:tailEnd/>
          </a:ln>
        </p:spPr>
        <p:txBody>
          <a:bodyPr>
            <a:spAutoFit/>
          </a:bodyPr>
          <a:lstStyle>
            <a:lvl1pPr marL="342900" indent="-342900"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just">
              <a:buFont typeface="Wingdings" pitchFamily="2" charset="2"/>
              <a:buChar char="v"/>
            </a:pPr>
            <a:r>
              <a:rPr lang="ru-RU" altLang="ru-RU" sz="2400" dirty="0">
                <a:latin typeface="Times New Roman" pitchFamily="18" charset="0"/>
                <a:cs typeface="Times New Roman" pitchFamily="18" charset="0"/>
              </a:rPr>
              <a:t>расширение количества случаев, когда БО формируют ТОФК;</a:t>
            </a:r>
          </a:p>
          <a:p>
            <a:pPr algn="just">
              <a:buFont typeface="Wingdings" pitchFamily="2" charset="2"/>
              <a:buChar char="v"/>
            </a:pPr>
            <a:endParaRPr lang="ru-RU" altLang="ru-RU" sz="2400" dirty="0">
              <a:latin typeface="Times New Roman" pitchFamily="18" charset="0"/>
              <a:cs typeface="Times New Roman" pitchFamily="18" charset="0"/>
            </a:endParaRPr>
          </a:p>
          <a:p>
            <a:pPr algn="just">
              <a:buFont typeface="Wingdings" pitchFamily="2" charset="2"/>
              <a:buChar char="v"/>
            </a:pPr>
            <a:r>
              <a:rPr lang="ru-RU" altLang="ru-RU" sz="2400" dirty="0">
                <a:latin typeface="Times New Roman" pitchFamily="18" charset="0"/>
                <a:cs typeface="Times New Roman" pitchFamily="18" charset="0"/>
              </a:rPr>
              <a:t>включение положений по формированию и проверке СБО по БО, принятым в рамках реализации мероприятий по информатизации;</a:t>
            </a:r>
          </a:p>
          <a:p>
            <a:pPr algn="just">
              <a:buFont typeface="Wingdings" pitchFamily="2" charset="2"/>
              <a:buChar char="v"/>
            </a:pPr>
            <a:endParaRPr lang="ru-RU" altLang="ru-RU" sz="2400" dirty="0">
              <a:latin typeface="Times New Roman" pitchFamily="18" charset="0"/>
              <a:cs typeface="Times New Roman" pitchFamily="18" charset="0"/>
            </a:endParaRPr>
          </a:p>
          <a:p>
            <a:pPr algn="just">
              <a:buFont typeface="Wingdings" pitchFamily="2" charset="2"/>
              <a:buChar char="v"/>
            </a:pPr>
            <a:r>
              <a:rPr lang="ru-RU" altLang="ru-RU" sz="2400" dirty="0">
                <a:latin typeface="Times New Roman" pitchFamily="18" charset="0"/>
                <a:cs typeface="Times New Roman" pitchFamily="18" charset="0"/>
              </a:rPr>
              <a:t>увеличение срока проверки СБО по ГК (договоров</a:t>
            </a:r>
            <a:r>
              <a:rPr lang="ru-RU" altLang="ru-RU" sz="2400" smtClean="0">
                <a:latin typeface="Times New Roman" pitchFamily="18" charset="0"/>
                <a:cs typeface="Times New Roman" pitchFamily="18" charset="0"/>
              </a:rPr>
              <a:t>), </a:t>
            </a:r>
            <a:r>
              <a:rPr lang="ru-RU" altLang="ru-RU" sz="2400" smtClean="0">
                <a:latin typeface="Times New Roman" pitchFamily="18" charset="0"/>
                <a:cs typeface="Times New Roman" pitchFamily="18" charset="0"/>
              </a:rPr>
              <a:t>подлежащим </a:t>
            </a:r>
            <a:r>
              <a:rPr lang="ru-RU" altLang="ru-RU" sz="2400" dirty="0" smtClean="0">
                <a:latin typeface="Times New Roman" pitchFamily="18" charset="0"/>
                <a:cs typeface="Times New Roman" pitchFamily="18" charset="0"/>
              </a:rPr>
              <a:t>включению в закрытый реестр контрактов, </a:t>
            </a:r>
            <a:r>
              <a:rPr lang="ru-RU" altLang="ru-RU" sz="2400" dirty="0">
                <a:latin typeface="Times New Roman" pitchFamily="18" charset="0"/>
                <a:cs typeface="Times New Roman" pitchFamily="18" charset="0"/>
              </a:rPr>
              <a:t>– до 6 </a:t>
            </a:r>
            <a:r>
              <a:rPr lang="ru-RU" altLang="ru-RU" sz="2400" dirty="0" smtClean="0">
                <a:latin typeface="Times New Roman" pitchFamily="18" charset="0"/>
                <a:cs typeface="Times New Roman" pitchFamily="18" charset="0"/>
              </a:rPr>
              <a:t>рабочих дней</a:t>
            </a:r>
            <a:endParaRPr lang="ru-RU" altLang="ru-RU" sz="2000" dirty="0"/>
          </a:p>
        </p:txBody>
      </p:sp>
    </p:spTree>
    <p:extLst>
      <p:ext uri="{BB962C8B-B14F-4D97-AF65-F5344CB8AC3E}">
        <p14:creationId xmlns:p14="http://schemas.microsoft.com/office/powerpoint/2010/main" val="7115615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a:xfrm>
            <a:off x="8748464" y="6165304"/>
            <a:ext cx="395536" cy="365125"/>
          </a:xfrm>
        </p:spPr>
        <p:txBody>
          <a:bodyPr/>
          <a:lstStyle/>
          <a:p>
            <a:pPr>
              <a:defRPr/>
            </a:pPr>
            <a:fld id="{EA8AC6D3-CA16-4973-B74F-F56261DB9FFB}" type="slidenum">
              <a:rPr lang="ru-RU" smtClean="0"/>
              <a:pPr>
                <a:defRPr/>
              </a:pPr>
              <a:t>10</a:t>
            </a:fld>
            <a:endParaRPr lang="ru-RU" dirty="0"/>
          </a:p>
        </p:txBody>
      </p:sp>
      <p:sp>
        <p:nvSpPr>
          <p:cNvPr id="6" name="Заголовок 1"/>
          <p:cNvSpPr txBox="1">
            <a:spLocks/>
          </p:cNvSpPr>
          <p:nvPr/>
        </p:nvSpPr>
        <p:spPr bwMode="auto">
          <a:xfrm>
            <a:off x="1259632" y="116632"/>
            <a:ext cx="6984776"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8" rIns="91422" bIns="45718" anchor="ctr"/>
          <a:lst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itchFamily="34" charset="0"/>
              </a:defRPr>
            </a:lvl2pPr>
            <a:lvl3pPr algn="l" rtl="0" eaLnBrk="0" fontAlgn="base" hangingPunct="0">
              <a:lnSpc>
                <a:spcPct val="90000"/>
              </a:lnSpc>
              <a:spcBef>
                <a:spcPct val="0"/>
              </a:spcBef>
              <a:spcAft>
                <a:spcPct val="0"/>
              </a:spcAft>
              <a:defRPr sz="3300">
                <a:solidFill>
                  <a:schemeClr val="tx1"/>
                </a:solidFill>
                <a:latin typeface="Calibri Light" pitchFamily="34" charset="0"/>
              </a:defRPr>
            </a:lvl3pPr>
            <a:lvl4pPr algn="l" rtl="0" eaLnBrk="0" fontAlgn="base" hangingPunct="0">
              <a:lnSpc>
                <a:spcPct val="90000"/>
              </a:lnSpc>
              <a:spcBef>
                <a:spcPct val="0"/>
              </a:spcBef>
              <a:spcAft>
                <a:spcPct val="0"/>
              </a:spcAft>
              <a:defRPr sz="3300">
                <a:solidFill>
                  <a:schemeClr val="tx1"/>
                </a:solidFill>
                <a:latin typeface="Calibri Light" pitchFamily="34" charset="0"/>
              </a:defRPr>
            </a:lvl4pPr>
            <a:lvl5pPr algn="l" rtl="0" eaLnBrk="0" fontAlgn="base" hangingPunct="0">
              <a:lnSpc>
                <a:spcPct val="90000"/>
              </a:lnSpc>
              <a:spcBef>
                <a:spcPct val="0"/>
              </a:spcBef>
              <a:spcAft>
                <a:spcPct val="0"/>
              </a:spcAft>
              <a:defRPr sz="3300">
                <a:solidFill>
                  <a:schemeClr val="tx1"/>
                </a:solidFill>
                <a:latin typeface="Calibri Light" pitchFamily="34" charset="0"/>
              </a:defRPr>
            </a:lvl5pPr>
            <a:lvl6pPr marL="342900" algn="l" rtl="0" fontAlgn="base">
              <a:lnSpc>
                <a:spcPct val="90000"/>
              </a:lnSpc>
              <a:spcBef>
                <a:spcPct val="0"/>
              </a:spcBef>
              <a:spcAft>
                <a:spcPct val="0"/>
              </a:spcAft>
              <a:defRPr sz="3300">
                <a:solidFill>
                  <a:schemeClr val="tx1"/>
                </a:solidFill>
                <a:latin typeface="Calibri Light" pitchFamily="34" charset="0"/>
              </a:defRPr>
            </a:lvl6pPr>
            <a:lvl7pPr marL="685800" algn="l" rtl="0" fontAlgn="base">
              <a:lnSpc>
                <a:spcPct val="90000"/>
              </a:lnSpc>
              <a:spcBef>
                <a:spcPct val="0"/>
              </a:spcBef>
              <a:spcAft>
                <a:spcPct val="0"/>
              </a:spcAft>
              <a:defRPr sz="3300">
                <a:solidFill>
                  <a:schemeClr val="tx1"/>
                </a:solidFill>
                <a:latin typeface="Calibri Light" pitchFamily="34" charset="0"/>
              </a:defRPr>
            </a:lvl7pPr>
            <a:lvl8pPr marL="1028700" algn="l" rtl="0" fontAlgn="base">
              <a:lnSpc>
                <a:spcPct val="90000"/>
              </a:lnSpc>
              <a:spcBef>
                <a:spcPct val="0"/>
              </a:spcBef>
              <a:spcAft>
                <a:spcPct val="0"/>
              </a:spcAft>
              <a:defRPr sz="3300">
                <a:solidFill>
                  <a:schemeClr val="tx1"/>
                </a:solidFill>
                <a:latin typeface="Calibri Light" pitchFamily="34" charset="0"/>
              </a:defRPr>
            </a:lvl8pPr>
            <a:lvl9pPr marL="1371600" algn="l" rtl="0" fontAlgn="base">
              <a:lnSpc>
                <a:spcPct val="90000"/>
              </a:lnSpc>
              <a:spcBef>
                <a:spcPct val="0"/>
              </a:spcBef>
              <a:spcAft>
                <a:spcPct val="0"/>
              </a:spcAft>
              <a:defRPr sz="3300">
                <a:solidFill>
                  <a:schemeClr val="tx1"/>
                </a:solidFill>
                <a:latin typeface="Calibri Light" pitchFamily="34" charset="0"/>
              </a:defRPr>
            </a:lvl9pPr>
          </a:lstStyle>
          <a:p>
            <a:pPr algn="ctr">
              <a:lnSpc>
                <a:spcPct val="100000"/>
              </a:lnSpc>
              <a:defRPr/>
            </a:pPr>
            <a:r>
              <a:rPr lang="ru-RU" sz="1600" b="1" cap="all" spc="133" dirty="0" smtClean="0">
                <a:solidFill>
                  <a:srgbClr val="5B9BD5">
                    <a:lumMod val="50000"/>
                  </a:srgbClr>
                </a:solidFill>
                <a:latin typeface="Times New Roman" panose="02020603050405020304" pitchFamily="18" charset="0"/>
                <a:ea typeface="Open Sans Condensed" panose="020B0604020202020204" pitchFamily="34" charset="0"/>
                <a:cs typeface="Times New Roman" panose="02020603050405020304" pitchFamily="18" charset="0"/>
              </a:rPr>
              <a:t>Изменения </a:t>
            </a:r>
            <a:r>
              <a:rPr lang="ru-RU" sz="1600" b="1" cap="all" spc="133" dirty="0">
                <a:solidFill>
                  <a:srgbClr val="5B9BD5">
                    <a:lumMod val="50000"/>
                  </a:srgbClr>
                </a:solidFill>
                <a:latin typeface="Times New Roman" panose="02020603050405020304" pitchFamily="18" charset="0"/>
                <a:ea typeface="Open Sans Condensed" panose="020B0604020202020204" pitchFamily="34" charset="0"/>
                <a:cs typeface="Times New Roman" panose="02020603050405020304" pitchFamily="18" charset="0"/>
              </a:rPr>
              <a:t>в форме сведений о бюджетном обязательстве (1</a:t>
            </a:r>
            <a:r>
              <a:rPr lang="ru-RU" sz="1600" b="1" cap="all" spc="133" dirty="0" smtClean="0">
                <a:solidFill>
                  <a:srgbClr val="5B9BD5">
                    <a:lumMod val="50000"/>
                  </a:srgbClr>
                </a:solidFill>
                <a:latin typeface="Times New Roman" panose="02020603050405020304" pitchFamily="18" charset="0"/>
                <a:ea typeface="Open Sans Condensed" panose="020B0604020202020204" pitchFamily="34" charset="0"/>
                <a:cs typeface="Times New Roman" panose="02020603050405020304" pitchFamily="18" charset="0"/>
              </a:rPr>
              <a:t>)</a:t>
            </a:r>
            <a:endParaRPr lang="ru-RU" sz="1600" b="1" cap="all" spc="133" dirty="0">
              <a:solidFill>
                <a:srgbClr val="5B9BD5">
                  <a:lumMod val="50000"/>
                </a:srgbClr>
              </a:solidFill>
              <a:latin typeface="Times New Roman" panose="02020603050405020304" pitchFamily="18" charset="0"/>
              <a:ea typeface="Open Sans Condensed" panose="020B0604020202020204" pitchFamily="34" charset="0"/>
              <a:cs typeface="Times New Roman" panose="02020603050405020304" pitchFamily="18" charset="0"/>
            </a:endParaRPr>
          </a:p>
        </p:txBody>
      </p:sp>
      <p:pic>
        <p:nvPicPr>
          <p:cNvPr id="1031" name="Picture 7"/>
          <p:cNvPicPr>
            <a:picLocks noChangeAspect="1" noChangeArrowheads="1"/>
          </p:cNvPicPr>
          <p:nvPr/>
        </p:nvPicPr>
        <p:blipFill rotWithShape="1">
          <a:blip r:embed="rId2"/>
          <a:srcRect l="17294" t="22219" r="16213" b="15342"/>
          <a:stretch/>
        </p:blipFill>
        <p:spPr bwMode="auto">
          <a:xfrm>
            <a:off x="179513" y="908720"/>
            <a:ext cx="8793086" cy="5232382"/>
          </a:xfrm>
          <a:prstGeom prst="rect">
            <a:avLst/>
          </a:prstGeom>
          <a:noFill/>
          <a:ln w="9525">
            <a:solidFill>
              <a:schemeClr val="tx1">
                <a:lumMod val="50000"/>
                <a:lumOff val="50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160524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11"/>
          </p:nvPr>
        </p:nvSpPr>
        <p:spPr>
          <a:xfrm>
            <a:off x="3579019" y="0"/>
            <a:ext cx="5564981" cy="501650"/>
          </a:xfrm>
        </p:spPr>
        <p:txBody>
          <a:bodyPr/>
          <a:lstStyle/>
          <a:p>
            <a:pPr algn="r">
              <a:defRPr/>
            </a:pPr>
            <a:r>
              <a:rPr lang="ru-RU" b="1" cap="all" spc="133">
                <a:solidFill>
                  <a:srgbClr val="5B9BD5">
                    <a:lumMod val="50000"/>
                  </a:srgbClr>
                </a:solidFill>
                <a:latin typeface="Times New Roman" panose="02020603050405020304" pitchFamily="18" charset="0"/>
                <a:ea typeface="Open Sans Condensed" panose="020B0604020202020204" pitchFamily="34" charset="0"/>
                <a:cs typeface="Times New Roman" panose="02020603050405020304" pitchFamily="18" charset="0"/>
              </a:rPr>
              <a:t>Изменения в форме сведений о </a:t>
            </a:r>
            <a:r>
              <a:rPr lang="ru-RU" b="1" cap="all" spc="133" smtClean="0">
                <a:solidFill>
                  <a:srgbClr val="5B9BD5">
                    <a:lumMod val="50000"/>
                  </a:srgbClr>
                </a:solidFill>
                <a:latin typeface="Times New Roman" panose="02020603050405020304" pitchFamily="18" charset="0"/>
                <a:ea typeface="Open Sans Condensed" panose="020B0604020202020204" pitchFamily="34" charset="0"/>
                <a:cs typeface="Times New Roman" panose="02020603050405020304" pitchFamily="18" charset="0"/>
              </a:rPr>
              <a:t>бюджетном обязательстве (2)</a:t>
            </a:r>
            <a:endParaRPr lang="ru-RU" b="1" cap="all" spc="133">
              <a:solidFill>
                <a:srgbClr val="5B9BD5">
                  <a:lumMod val="50000"/>
                </a:srgbClr>
              </a:solidFill>
              <a:latin typeface="Times New Roman" panose="02020603050405020304" pitchFamily="18" charset="0"/>
              <a:ea typeface="Open Sans Condensed" panose="020B0604020202020204" pitchFamily="34"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8E4BC56F-D432-488C-9846-B113551739BE}" type="slidenum">
              <a:rPr lang="ru-RU" smtClean="0"/>
              <a:pPr>
                <a:defRPr/>
              </a:pPr>
              <a:t>11</a:t>
            </a:fld>
            <a:endParaRPr lang="ru-RU" dirty="0"/>
          </a:p>
        </p:txBody>
      </p:sp>
      <p:pic>
        <p:nvPicPr>
          <p:cNvPr id="2050" name="Picture 2"/>
          <p:cNvPicPr>
            <a:picLocks noChangeAspect="1" noChangeArrowheads="1"/>
          </p:cNvPicPr>
          <p:nvPr/>
        </p:nvPicPr>
        <p:blipFill rotWithShape="1">
          <a:blip r:embed="rId2"/>
          <a:srcRect l="1644" t="21231" r="32098" b="7632"/>
          <a:stretch/>
        </p:blipFill>
        <p:spPr bwMode="auto">
          <a:xfrm>
            <a:off x="245938" y="1123950"/>
            <a:ext cx="8646542" cy="4969346"/>
          </a:xfrm>
          <a:prstGeom prst="rect">
            <a:avLst/>
          </a:prstGeom>
          <a:noFill/>
          <a:ln w="9525">
            <a:solidFill>
              <a:schemeClr val="tx1">
                <a:lumMod val="50000"/>
                <a:lumOff val="50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612854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748464" y="6237312"/>
            <a:ext cx="395536" cy="365125"/>
          </a:xfrm>
        </p:spPr>
        <p:txBody>
          <a:bodyPr/>
          <a:lstStyle/>
          <a:p>
            <a:pPr>
              <a:defRPr/>
            </a:pPr>
            <a:fld id="{C86FEAB4-EB23-4AB7-A543-5E4C39EC15AA}" type="slidenum">
              <a:rPr lang="ru-RU" smtClean="0"/>
              <a:pPr>
                <a:defRPr/>
              </a:pPr>
              <a:t>12</a:t>
            </a:fld>
            <a:endParaRPr lang="ru-RU" dirty="0"/>
          </a:p>
        </p:txBody>
      </p:sp>
      <p:sp>
        <p:nvSpPr>
          <p:cNvPr id="5" name="Прямоугольник 4"/>
          <p:cNvSpPr/>
          <p:nvPr/>
        </p:nvSpPr>
        <p:spPr>
          <a:xfrm>
            <a:off x="1043608" y="188640"/>
            <a:ext cx="7272808" cy="584775"/>
          </a:xfrm>
          <a:prstGeom prst="rect">
            <a:avLst/>
          </a:prstGeom>
        </p:spPr>
        <p:txBody>
          <a:bodyPr wrap="square">
            <a:spAutoFit/>
          </a:bodyPr>
          <a:lstStyle/>
          <a:p>
            <a:pPr algn="ctr" eaLnBrk="0" fontAlgn="auto" hangingPunct="0">
              <a:spcBef>
                <a:spcPts val="0"/>
              </a:spcBef>
              <a:spcAft>
                <a:spcPts val="0"/>
              </a:spcAft>
              <a:defRPr/>
            </a:pPr>
            <a:r>
              <a:rPr lang="ru-RU" sz="1600" b="1" cap="all" spc="133" dirty="0">
                <a:solidFill>
                  <a:srgbClr val="5B9BD5">
                    <a:lumMod val="50000"/>
                  </a:srgbClr>
                </a:solidFill>
                <a:latin typeface="Times New Roman" panose="02020603050405020304" pitchFamily="18" charset="0"/>
                <a:ea typeface="Open Sans Condensed" panose="020B0604020202020204" pitchFamily="34" charset="0"/>
                <a:cs typeface="Times New Roman" panose="02020603050405020304" pitchFamily="18" charset="0"/>
              </a:rPr>
              <a:t>Изменения в форме </a:t>
            </a:r>
            <a:endParaRPr lang="ru-RU" sz="1600" b="1" cap="all" spc="133" dirty="0" smtClean="0">
              <a:solidFill>
                <a:srgbClr val="5B9BD5">
                  <a:lumMod val="50000"/>
                </a:srgbClr>
              </a:solidFill>
              <a:latin typeface="Times New Roman" panose="02020603050405020304" pitchFamily="18" charset="0"/>
              <a:ea typeface="Open Sans Condensed" panose="020B0604020202020204" pitchFamily="34" charset="0"/>
              <a:cs typeface="Times New Roman" panose="02020603050405020304" pitchFamily="18" charset="0"/>
            </a:endParaRPr>
          </a:p>
          <a:p>
            <a:pPr algn="ctr" eaLnBrk="0" fontAlgn="auto" hangingPunct="0">
              <a:spcBef>
                <a:spcPts val="0"/>
              </a:spcBef>
              <a:spcAft>
                <a:spcPts val="0"/>
              </a:spcAft>
              <a:defRPr/>
            </a:pPr>
            <a:r>
              <a:rPr lang="ru-RU" sz="1600" b="1" cap="all" spc="133" dirty="0" smtClean="0">
                <a:solidFill>
                  <a:srgbClr val="5B9BD5">
                    <a:lumMod val="50000"/>
                  </a:srgbClr>
                </a:solidFill>
                <a:latin typeface="Times New Roman" panose="02020603050405020304" pitchFamily="18" charset="0"/>
                <a:ea typeface="Open Sans Condensed" panose="020B0604020202020204" pitchFamily="34" charset="0"/>
                <a:cs typeface="Times New Roman" panose="02020603050405020304" pitchFamily="18" charset="0"/>
              </a:rPr>
              <a:t>сведений </a:t>
            </a:r>
            <a:r>
              <a:rPr lang="ru-RU" sz="1600" b="1" cap="all" spc="133" dirty="0">
                <a:solidFill>
                  <a:srgbClr val="5B9BD5">
                    <a:lumMod val="50000"/>
                  </a:srgbClr>
                </a:solidFill>
                <a:latin typeface="Times New Roman" panose="02020603050405020304" pitchFamily="18" charset="0"/>
                <a:ea typeface="Open Sans Condensed" panose="020B0604020202020204" pitchFamily="34" charset="0"/>
                <a:cs typeface="Times New Roman" panose="02020603050405020304" pitchFamily="18" charset="0"/>
              </a:rPr>
              <a:t>о ДЕНЕЖНОМ обязательстве </a:t>
            </a:r>
          </a:p>
        </p:txBody>
      </p:sp>
      <p:pic>
        <p:nvPicPr>
          <p:cNvPr id="6" name="Picture 2"/>
          <p:cNvPicPr>
            <a:picLocks noChangeAspect="1" noChangeArrowheads="1"/>
          </p:cNvPicPr>
          <p:nvPr/>
        </p:nvPicPr>
        <p:blipFill rotWithShape="1">
          <a:blip r:embed="rId2"/>
          <a:srcRect l="1823" t="20193" r="41094" b="28424"/>
          <a:stretch/>
        </p:blipFill>
        <p:spPr bwMode="auto">
          <a:xfrm>
            <a:off x="467544" y="921678"/>
            <a:ext cx="8184678" cy="5320373"/>
          </a:xfrm>
          <a:prstGeom prst="rect">
            <a:avLst/>
          </a:prstGeom>
          <a:noFill/>
          <a:ln w="9525">
            <a:solidFill>
              <a:schemeClr val="tx1">
                <a:lumMod val="50000"/>
                <a:lumOff val="50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476571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1781567927"/>
              </p:ext>
            </p:extLst>
          </p:nvPr>
        </p:nvGraphicFramePr>
        <p:xfrm>
          <a:off x="143508" y="879055"/>
          <a:ext cx="8856984" cy="5562309"/>
        </p:xfrm>
        <a:graphic>
          <a:graphicData uri="http://schemas.openxmlformats.org/drawingml/2006/table">
            <a:tbl>
              <a:tblPr firstRow="1" bandRow="1">
                <a:tableStyleId>{5C22544A-7EE6-4342-B048-85BDC9FD1C3A}</a:tableStyleId>
              </a:tblPr>
              <a:tblGrid>
                <a:gridCol w="2069338">
                  <a:extLst>
                    <a:ext uri="{9D8B030D-6E8A-4147-A177-3AD203B41FA5}"/>
                  </a:extLst>
                </a:gridCol>
                <a:gridCol w="2179134">
                  <a:extLst>
                    <a:ext uri="{9D8B030D-6E8A-4147-A177-3AD203B41FA5}"/>
                  </a:extLst>
                </a:gridCol>
                <a:gridCol w="1917690">
                  <a:extLst>
                    <a:ext uri="{9D8B030D-6E8A-4147-A177-3AD203B41FA5}"/>
                  </a:extLst>
                </a:gridCol>
                <a:gridCol w="2690822">
                  <a:extLst>
                    <a:ext uri="{9D8B030D-6E8A-4147-A177-3AD203B41FA5}"/>
                  </a:extLst>
                </a:gridCol>
              </a:tblGrid>
              <a:tr h="300628">
                <a:tc>
                  <a:txBody>
                    <a:bodyPr/>
                    <a:lstStyle/>
                    <a:p>
                      <a:pPr algn="ctr"/>
                      <a:r>
                        <a:rPr lang="ru-RU" sz="1400" dirty="0" smtClean="0">
                          <a:latin typeface="Times New Roman" panose="02020603050405020304" pitchFamily="18" charset="0"/>
                          <a:cs typeface="Times New Roman" panose="02020603050405020304" pitchFamily="18" charset="0"/>
                        </a:rPr>
                        <a:t>Дата</a:t>
                      </a:r>
                      <a:endParaRPr lang="ru-RU" sz="1400" b="1" dirty="0">
                        <a:solidFill>
                          <a:schemeClr val="tx1"/>
                        </a:solidFill>
                        <a:latin typeface="Times New Roman" panose="02020603050405020304" pitchFamily="18" charset="0"/>
                        <a:cs typeface="Times New Roman" panose="02020603050405020304" pitchFamily="18" charset="0"/>
                      </a:endParaRPr>
                    </a:p>
                  </a:txBody>
                  <a:tcPr marL="68580" marR="68580" marT="45698" marB="45698"/>
                </a:tc>
                <a:tc>
                  <a:txBody>
                    <a:bodyPr/>
                    <a:lstStyle/>
                    <a:p>
                      <a:pPr algn="ctr"/>
                      <a:r>
                        <a:rPr lang="ru-RU" sz="1400" dirty="0" smtClean="0">
                          <a:latin typeface="Times New Roman" panose="02020603050405020304" pitchFamily="18" charset="0"/>
                          <a:cs typeface="Times New Roman" panose="02020603050405020304" pitchFamily="18" charset="0"/>
                        </a:rPr>
                        <a:t>ГРБС</a:t>
                      </a:r>
                      <a:endParaRPr lang="ru-RU" sz="1400" b="1" dirty="0">
                        <a:solidFill>
                          <a:schemeClr val="tx1"/>
                        </a:solidFill>
                        <a:latin typeface="Times New Roman" panose="02020603050405020304" pitchFamily="18" charset="0"/>
                        <a:cs typeface="Times New Roman" panose="02020603050405020304" pitchFamily="18" charset="0"/>
                      </a:endParaRPr>
                    </a:p>
                  </a:txBody>
                  <a:tcPr marL="68580" marR="68580" marT="45698" marB="45698"/>
                </a:tc>
                <a:tc>
                  <a:txBody>
                    <a:bodyPr/>
                    <a:lstStyle/>
                    <a:p>
                      <a:pPr algn="ctr"/>
                      <a:r>
                        <a:rPr lang="ru-RU" sz="1400" dirty="0" smtClean="0">
                          <a:latin typeface="Times New Roman" panose="02020603050405020304" pitchFamily="18" charset="0"/>
                          <a:cs typeface="Times New Roman" panose="02020603050405020304" pitchFamily="18" charset="0"/>
                        </a:rPr>
                        <a:t>ПБС</a:t>
                      </a:r>
                      <a:endParaRPr lang="ru-RU" sz="1400" b="1" dirty="0">
                        <a:solidFill>
                          <a:schemeClr val="tx1"/>
                        </a:solidFill>
                        <a:latin typeface="Times New Roman" panose="02020603050405020304" pitchFamily="18" charset="0"/>
                        <a:cs typeface="Times New Roman" panose="02020603050405020304" pitchFamily="18" charset="0"/>
                      </a:endParaRPr>
                    </a:p>
                  </a:txBody>
                  <a:tcPr marL="68580" marR="68580" marT="45698" marB="45698"/>
                </a:tc>
                <a:tc>
                  <a:txBody>
                    <a:bodyPr/>
                    <a:lstStyle/>
                    <a:p>
                      <a:pPr algn="ctr"/>
                      <a:r>
                        <a:rPr lang="ru-RU" sz="1400" dirty="0" smtClean="0">
                          <a:latin typeface="Times New Roman" panose="02020603050405020304" pitchFamily="18" charset="0"/>
                          <a:cs typeface="Times New Roman" panose="02020603050405020304" pitchFamily="18" charset="0"/>
                        </a:rPr>
                        <a:t>ФК (ТОФК)</a:t>
                      </a:r>
                      <a:endParaRPr lang="ru-RU" sz="1400" b="1" dirty="0">
                        <a:solidFill>
                          <a:schemeClr val="tx1"/>
                        </a:solidFill>
                        <a:latin typeface="Times New Roman" panose="02020603050405020304" pitchFamily="18" charset="0"/>
                        <a:cs typeface="Times New Roman" panose="02020603050405020304" pitchFamily="18" charset="0"/>
                      </a:endParaRPr>
                    </a:p>
                  </a:txBody>
                  <a:tcPr marL="68580" marR="68580" marT="45698" marB="45698"/>
                </a:tc>
                <a:extLst>
                  <a:ext uri="{0D108BD9-81ED-4DB2-BD59-A6C34878D82A}"/>
                </a:extLst>
              </a:tr>
              <a:tr h="697789">
                <a:tc>
                  <a:txBody>
                    <a:bodyPr/>
                    <a:lstStyle/>
                    <a:p>
                      <a:pPr algn="ctr"/>
                      <a:r>
                        <a:rPr lang="ru-RU" sz="1300" b="1" dirty="0" smtClean="0">
                          <a:solidFill>
                            <a:srgbClr val="C00000"/>
                          </a:solidFill>
                          <a:latin typeface="Times New Roman" panose="02020603050405020304" pitchFamily="18" charset="0"/>
                          <a:cs typeface="Times New Roman" panose="02020603050405020304" pitchFamily="18" charset="0"/>
                        </a:rPr>
                        <a:t>не позднее  18 января</a:t>
                      </a:r>
                    </a:p>
                    <a:p>
                      <a:pPr algn="ctr"/>
                      <a:r>
                        <a:rPr lang="ru-RU" sz="1300" b="1" dirty="0" smtClean="0">
                          <a:solidFill>
                            <a:srgbClr val="C00000"/>
                          </a:solidFill>
                          <a:latin typeface="Times New Roman" panose="02020603050405020304" pitchFamily="18" charset="0"/>
                          <a:cs typeface="Times New Roman" panose="02020603050405020304" pitchFamily="18" charset="0"/>
                        </a:rPr>
                        <a:t>не позднее 16 января </a:t>
                      </a:r>
                    </a:p>
                    <a:p>
                      <a:pPr algn="ctr"/>
                      <a:r>
                        <a:rPr lang="ru-RU" sz="1300" b="1" dirty="0" smtClean="0">
                          <a:solidFill>
                            <a:srgbClr val="C00000"/>
                          </a:solidFill>
                          <a:latin typeface="Times New Roman" panose="02020603050405020304" pitchFamily="18" charset="0"/>
                          <a:cs typeface="Times New Roman" panose="02020603050405020304" pitchFamily="18" charset="0"/>
                        </a:rPr>
                        <a:t>(в</a:t>
                      </a:r>
                      <a:r>
                        <a:rPr lang="ru-RU" sz="1300" b="1" baseline="0" dirty="0" smtClean="0">
                          <a:solidFill>
                            <a:srgbClr val="C00000"/>
                          </a:solidFill>
                          <a:latin typeface="Times New Roman" panose="02020603050405020304" pitchFamily="18" charset="0"/>
                          <a:cs typeface="Times New Roman" panose="02020603050405020304" pitchFamily="18" charset="0"/>
                        </a:rPr>
                        <a:t> части </a:t>
                      </a:r>
                      <a:r>
                        <a:rPr lang="ru-RU" sz="1300" b="1" baseline="0" dirty="0" err="1" smtClean="0">
                          <a:solidFill>
                            <a:srgbClr val="C00000"/>
                          </a:solidFill>
                          <a:latin typeface="Times New Roman" panose="02020603050405020304" pitchFamily="18" charset="0"/>
                          <a:cs typeface="Times New Roman" panose="02020603050405020304" pitchFamily="18" charset="0"/>
                        </a:rPr>
                        <a:t>гостайны</a:t>
                      </a:r>
                      <a:r>
                        <a:rPr lang="ru-RU" sz="1300" b="1" baseline="0" dirty="0" smtClean="0">
                          <a:solidFill>
                            <a:srgbClr val="C00000"/>
                          </a:solidFill>
                          <a:latin typeface="Times New Roman" panose="02020603050405020304" pitchFamily="18" charset="0"/>
                          <a:cs typeface="Times New Roman" panose="02020603050405020304" pitchFamily="18" charset="0"/>
                        </a:rPr>
                        <a:t>)</a:t>
                      </a:r>
                      <a:endParaRPr lang="ru-RU" sz="1300" b="1" dirty="0" smtClean="0">
                        <a:solidFill>
                          <a:srgbClr val="C00000"/>
                        </a:solidFill>
                        <a:latin typeface="Times New Roman" panose="02020603050405020304" pitchFamily="18" charset="0"/>
                        <a:cs typeface="Times New Roman" panose="02020603050405020304" pitchFamily="18" charset="0"/>
                      </a:endParaRPr>
                    </a:p>
                  </a:txBody>
                  <a:tcPr marL="68580" marR="68580" marT="45698" marB="4569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Х</a:t>
                      </a:r>
                      <a:endParaRPr lang="ru-RU" sz="1200" b="0" dirty="0" smtClean="0">
                        <a:solidFill>
                          <a:schemeClr val="tx1"/>
                        </a:solidFill>
                        <a:latin typeface="Times New Roman" panose="02020603050405020304" pitchFamily="18" charset="0"/>
                        <a:cs typeface="Times New Roman" panose="02020603050405020304" pitchFamily="18" charset="0"/>
                      </a:endParaRPr>
                    </a:p>
                  </a:txBody>
                  <a:tcPr marL="68580" marR="68580" marT="45698" marB="4569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smtClean="0">
                          <a:latin typeface="Times New Roman" panose="02020603050405020304" pitchFamily="18" charset="0"/>
                          <a:cs typeface="Times New Roman" panose="02020603050405020304" pitchFamily="18" charset="0"/>
                        </a:rPr>
                        <a:t>Направление запроса о предоставлении Справки о неисполненных БО</a:t>
                      </a: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698" marB="4569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200" dirty="0" smtClean="0">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Х</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dirty="0" smtClean="0">
                        <a:latin typeface="Times New Roman" panose="02020603050405020304" pitchFamily="18" charset="0"/>
                        <a:cs typeface="Times New Roman" panose="02020603050405020304" pitchFamily="18" charset="0"/>
                      </a:endParaRPr>
                    </a:p>
                  </a:txBody>
                  <a:tcPr marL="68580" marR="68580" marT="45698" marB="45698" anchor="ctr"/>
                </a:tc>
                <a:extLst>
                  <a:ext uri="{0D108BD9-81ED-4DB2-BD59-A6C34878D82A}"/>
                </a:extLst>
              </a:tr>
              <a:tr h="87190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b="1" baseline="0" dirty="0" smtClean="0">
                          <a:solidFill>
                            <a:srgbClr val="C00000"/>
                          </a:solidFill>
                          <a:latin typeface="Times New Roman" panose="02020603050405020304" pitchFamily="18" charset="0"/>
                          <a:cs typeface="Times New Roman" panose="02020603050405020304" pitchFamily="18" charset="0"/>
                        </a:rPr>
                        <a:t>в течение 3 </a:t>
                      </a:r>
                      <a:r>
                        <a:rPr lang="ru-RU" sz="1300" b="1" kern="1200" dirty="0" smtClean="0">
                          <a:solidFill>
                            <a:srgbClr val="C00000"/>
                          </a:solidFill>
                          <a:latin typeface="Times New Roman" panose="02020603050405020304" pitchFamily="18" charset="0"/>
                          <a:cs typeface="Times New Roman" panose="02020603050405020304" pitchFamily="18" charset="0"/>
                        </a:rPr>
                        <a:t>р/дней со дня представления запроса</a:t>
                      </a:r>
                      <a:endParaRPr lang="ru-RU" sz="1300" b="1" dirty="0" smtClean="0">
                        <a:solidFill>
                          <a:srgbClr val="C00000"/>
                        </a:solidFill>
                        <a:latin typeface="Times New Roman" panose="02020603050405020304" pitchFamily="18" charset="0"/>
                        <a:cs typeface="Times New Roman" panose="02020603050405020304" pitchFamily="18" charset="0"/>
                      </a:endParaRPr>
                    </a:p>
                  </a:txBody>
                  <a:tcPr marL="68580" marR="68580" marT="45698" marB="4569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200" dirty="0" smtClean="0">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Х</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b="0" dirty="0" smtClean="0">
                        <a:solidFill>
                          <a:schemeClr val="tx1"/>
                        </a:solidFill>
                        <a:latin typeface="Times New Roman" panose="02020603050405020304" pitchFamily="18" charset="0"/>
                        <a:cs typeface="Times New Roman" panose="02020603050405020304" pitchFamily="18" charset="0"/>
                      </a:endParaRPr>
                    </a:p>
                  </a:txBody>
                  <a:tcPr marL="68580" marR="68580" marT="45698" marB="4569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200" dirty="0" smtClean="0">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Х</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45698" marB="45698" anchor="ctr"/>
                </a:tc>
                <a:tc>
                  <a:txBody>
                    <a:bodyPr/>
                    <a:lstStyle/>
                    <a:p>
                      <a:pPr algn="ctr"/>
                      <a:r>
                        <a:rPr lang="ru-RU" sz="1200" kern="1200" dirty="0" smtClean="0">
                          <a:latin typeface="Times New Roman" panose="02020603050405020304" pitchFamily="18" charset="0"/>
                          <a:cs typeface="Times New Roman" panose="02020603050405020304" pitchFamily="18" charset="0"/>
                        </a:rPr>
                        <a:t>Предоставление ПБС Справки о неисполненных БО</a:t>
                      </a: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698" marB="45698" anchor="ctr"/>
                </a:tc>
                <a:extLst>
                  <a:ext uri="{0D108BD9-81ED-4DB2-BD59-A6C34878D82A}"/>
                </a:extLst>
              </a:tr>
              <a:tr h="811770">
                <a:tc>
                  <a:txBody>
                    <a:bodyPr/>
                    <a:lstStyle/>
                    <a:p>
                      <a:pPr algn="ctr"/>
                      <a:r>
                        <a:rPr lang="ru-RU" sz="1300" b="1" dirty="0" smtClean="0">
                          <a:solidFill>
                            <a:srgbClr val="C00000"/>
                          </a:solidFill>
                          <a:latin typeface="Times New Roman" panose="02020603050405020304" pitchFamily="18" charset="0"/>
                          <a:cs typeface="Times New Roman" panose="02020603050405020304" pitchFamily="18" charset="0"/>
                        </a:rPr>
                        <a:t>не позднее 18 января</a:t>
                      </a:r>
                    </a:p>
                  </a:txBody>
                  <a:tcPr marL="68580" marR="68580" marT="45698" marB="4569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smtClean="0">
                          <a:latin typeface="Times New Roman" panose="02020603050405020304" pitchFamily="18" charset="0"/>
                          <a:cs typeface="Times New Roman" panose="02020603050405020304" pitchFamily="18" charset="0"/>
                        </a:rPr>
                        <a:t>Направление в ФК запроса о предоставлении сводной Справки о неисполненных БО ПБС</a:t>
                      </a: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698" marB="4569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smtClean="0">
                          <a:latin typeface="Times New Roman" panose="02020603050405020304" pitchFamily="18" charset="0"/>
                          <a:cs typeface="Times New Roman" panose="02020603050405020304" pitchFamily="18" charset="0"/>
                        </a:rPr>
                        <a:t>Направление ГРБС информации о наличии потребности в дополнительных ЛБО</a:t>
                      </a: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698" marB="4569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smtClean="0">
                          <a:latin typeface="Times New Roman" panose="02020603050405020304" pitchFamily="18" charset="0"/>
                          <a:cs typeface="Times New Roman" panose="02020603050405020304" pitchFamily="18" charset="0"/>
                        </a:rPr>
                        <a:t>Направление в МОУ ФК Справок о неисполненных БО в части сведений, составляющих </a:t>
                      </a:r>
                      <a:r>
                        <a:rPr lang="ru-RU" sz="1200" kern="1200" dirty="0" err="1" smtClean="0">
                          <a:latin typeface="Times New Roman" panose="02020603050405020304" pitchFamily="18" charset="0"/>
                          <a:cs typeface="Times New Roman" panose="02020603050405020304" pitchFamily="18" charset="0"/>
                        </a:rPr>
                        <a:t>гостайну</a:t>
                      </a: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698" marB="45698" anchor="ctr"/>
                </a:tc>
                <a:extLst>
                  <a:ext uri="{0D108BD9-81ED-4DB2-BD59-A6C34878D82A}"/>
                </a:extLst>
              </a:tr>
              <a:tr h="87190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b="1" dirty="0" smtClean="0">
                          <a:solidFill>
                            <a:srgbClr val="C00000"/>
                          </a:solidFill>
                          <a:latin typeface="Times New Roman" panose="02020603050405020304" pitchFamily="18" charset="0"/>
                          <a:cs typeface="Times New Roman" panose="02020603050405020304" pitchFamily="18" charset="0"/>
                        </a:rPr>
                        <a:t>не позднее  22 января</a:t>
                      </a:r>
                    </a:p>
                    <a:p>
                      <a:pPr marL="0" marR="0" indent="0" algn="ctr" defTabSz="914400" rtl="0" eaLnBrk="1" fontAlgn="auto" latinLnBrk="0" hangingPunct="1">
                        <a:lnSpc>
                          <a:spcPct val="100000"/>
                        </a:lnSpc>
                        <a:spcBef>
                          <a:spcPts val="0"/>
                        </a:spcBef>
                        <a:spcAft>
                          <a:spcPts val="0"/>
                        </a:spcAft>
                        <a:buClrTx/>
                        <a:buSzTx/>
                        <a:buFontTx/>
                        <a:buNone/>
                        <a:tabLst/>
                        <a:defRPr/>
                      </a:pPr>
                      <a:r>
                        <a:rPr lang="ru-RU" sz="1300" b="1" dirty="0" smtClean="0">
                          <a:solidFill>
                            <a:srgbClr val="C00000"/>
                          </a:solidFill>
                          <a:latin typeface="Times New Roman" panose="02020603050405020304" pitchFamily="18" charset="0"/>
                          <a:cs typeface="Times New Roman" panose="02020603050405020304" pitchFamily="18" charset="0"/>
                        </a:rPr>
                        <a:t>(в</a:t>
                      </a:r>
                      <a:r>
                        <a:rPr lang="ru-RU" sz="1300" b="1" baseline="0" dirty="0" smtClean="0">
                          <a:solidFill>
                            <a:srgbClr val="C00000"/>
                          </a:solidFill>
                          <a:latin typeface="Times New Roman" panose="02020603050405020304" pitchFamily="18" charset="0"/>
                          <a:cs typeface="Times New Roman" panose="02020603050405020304" pitchFamily="18" charset="0"/>
                        </a:rPr>
                        <a:t> части </a:t>
                      </a:r>
                      <a:r>
                        <a:rPr lang="ru-RU" sz="1300" b="1" baseline="0" dirty="0" err="1" smtClean="0">
                          <a:solidFill>
                            <a:srgbClr val="C00000"/>
                          </a:solidFill>
                          <a:latin typeface="Times New Roman" panose="02020603050405020304" pitchFamily="18" charset="0"/>
                          <a:cs typeface="Times New Roman" panose="02020603050405020304" pitchFamily="18" charset="0"/>
                        </a:rPr>
                        <a:t>гостайны</a:t>
                      </a:r>
                      <a:r>
                        <a:rPr lang="ru-RU" sz="1300" b="1" baseline="0" dirty="0" smtClean="0">
                          <a:solidFill>
                            <a:srgbClr val="C00000"/>
                          </a:solidFill>
                          <a:latin typeface="Times New Roman" panose="02020603050405020304" pitchFamily="18" charset="0"/>
                          <a:cs typeface="Times New Roman" panose="02020603050405020304" pitchFamily="18" charset="0"/>
                        </a:rPr>
                        <a:t> –  в течение 3 </a:t>
                      </a:r>
                      <a:r>
                        <a:rPr lang="ru-RU" sz="1300" b="1" kern="1200" dirty="0" smtClean="0">
                          <a:solidFill>
                            <a:srgbClr val="C00000"/>
                          </a:solidFill>
                          <a:latin typeface="Times New Roman" panose="02020603050405020304" pitchFamily="18" charset="0"/>
                          <a:cs typeface="Times New Roman" panose="02020603050405020304" pitchFamily="18" charset="0"/>
                        </a:rPr>
                        <a:t>р/дней со дня представления запроса</a:t>
                      </a:r>
                      <a:r>
                        <a:rPr lang="ru-RU" sz="1300" b="1" baseline="0" dirty="0" smtClean="0">
                          <a:solidFill>
                            <a:srgbClr val="C00000"/>
                          </a:solidFill>
                          <a:latin typeface="Times New Roman" panose="02020603050405020304" pitchFamily="18" charset="0"/>
                          <a:cs typeface="Times New Roman" panose="02020603050405020304" pitchFamily="18" charset="0"/>
                        </a:rPr>
                        <a:t>)</a:t>
                      </a:r>
                      <a:endParaRPr lang="ru-RU" sz="1300" b="1" dirty="0" smtClean="0">
                        <a:solidFill>
                          <a:srgbClr val="C00000"/>
                        </a:solidFill>
                        <a:latin typeface="Times New Roman" panose="02020603050405020304" pitchFamily="18" charset="0"/>
                        <a:cs typeface="Times New Roman" panose="02020603050405020304" pitchFamily="18" charset="0"/>
                      </a:endParaRPr>
                    </a:p>
                  </a:txBody>
                  <a:tcPr marL="68580" marR="68580" marT="45698" marB="4569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200" dirty="0" smtClean="0">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Х</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698" marB="4569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200" dirty="0" smtClean="0">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Х</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698" marB="4569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smtClean="0">
                          <a:latin typeface="Times New Roman" panose="02020603050405020304" pitchFamily="18" charset="0"/>
                          <a:cs typeface="Times New Roman" panose="02020603050405020304" pitchFamily="18" charset="0"/>
                        </a:rPr>
                        <a:t>Представление МОУ ФК в адрес ГРБС сводной Справки о неисполненных БО ПБС</a:t>
                      </a: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698" marB="45698" anchor="ctr"/>
                </a:tc>
                <a:extLst>
                  <a:ext uri="{0D108BD9-81ED-4DB2-BD59-A6C34878D82A}"/>
                </a:extLst>
              </a:tr>
              <a:tr h="63136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b="1" dirty="0" smtClean="0">
                          <a:solidFill>
                            <a:srgbClr val="C00000"/>
                          </a:solidFill>
                          <a:latin typeface="Times New Roman" panose="02020603050405020304" pitchFamily="18" charset="0"/>
                          <a:cs typeface="Times New Roman" panose="02020603050405020304" pitchFamily="18" charset="0"/>
                        </a:rPr>
                        <a:t>не позднее 31 января</a:t>
                      </a:r>
                    </a:p>
                  </a:txBody>
                  <a:tcPr marL="68580" marR="68580" marT="45698" marB="4569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smtClean="0">
                          <a:latin typeface="Times New Roman" panose="02020603050405020304" pitchFamily="18" charset="0"/>
                          <a:cs typeface="Times New Roman" panose="02020603050405020304" pitchFamily="18" charset="0"/>
                        </a:rPr>
                        <a:t>Принятие решения о направлении предложений по увеличению БА</a:t>
                      </a: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698" marB="4569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200" dirty="0" smtClean="0">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Х</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698" marB="4569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200" dirty="0" smtClean="0">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Х</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698" marB="45698" anchor="ctr"/>
                </a:tc>
                <a:extLst>
                  <a:ext uri="{0D108BD9-81ED-4DB2-BD59-A6C34878D82A}"/>
                </a:extLst>
              </a:tr>
              <a:tr h="87190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b="1" dirty="0" smtClean="0">
                          <a:solidFill>
                            <a:srgbClr val="C00000"/>
                          </a:solidFill>
                          <a:latin typeface="Times New Roman" panose="02020603050405020304" pitchFamily="18" charset="0"/>
                          <a:cs typeface="Times New Roman" panose="02020603050405020304" pitchFamily="18" charset="0"/>
                        </a:rPr>
                        <a:t>не позднее 11 февраля</a:t>
                      </a:r>
                    </a:p>
                    <a:p>
                      <a:pPr marL="0" marR="0" indent="0" algn="ctr" defTabSz="914400" rtl="0" eaLnBrk="1" fontAlgn="auto" latinLnBrk="0" hangingPunct="1">
                        <a:lnSpc>
                          <a:spcPct val="100000"/>
                        </a:lnSpc>
                        <a:spcBef>
                          <a:spcPts val="0"/>
                        </a:spcBef>
                        <a:spcAft>
                          <a:spcPts val="0"/>
                        </a:spcAft>
                        <a:buClrTx/>
                        <a:buSzTx/>
                        <a:buFontTx/>
                        <a:buNone/>
                        <a:tabLst/>
                        <a:defRPr/>
                      </a:pPr>
                      <a:r>
                        <a:rPr lang="ru-RU" sz="1300" b="1" kern="1200" dirty="0" smtClean="0">
                          <a:solidFill>
                            <a:srgbClr val="C00000"/>
                          </a:solidFill>
                          <a:latin typeface="Times New Roman" panose="02020603050405020304" pitchFamily="18" charset="0"/>
                          <a:cs typeface="Times New Roman" panose="02020603050405020304" pitchFamily="18" charset="0"/>
                        </a:rPr>
                        <a:t>(в течение 2-х р/дней после дня представления Информации)</a:t>
                      </a:r>
                      <a:endParaRPr lang="ru-RU" sz="1300" b="1" kern="1200" dirty="0" smtClean="0">
                        <a:solidFill>
                          <a:srgbClr val="C00000"/>
                        </a:solidFill>
                        <a:latin typeface="Times New Roman" panose="02020603050405020304" pitchFamily="18" charset="0"/>
                        <a:ea typeface="+mn-ea"/>
                        <a:cs typeface="Times New Roman" panose="02020603050405020304" pitchFamily="18" charset="0"/>
                      </a:endParaRPr>
                    </a:p>
                  </a:txBody>
                  <a:tcPr marL="68580" marR="68580" marT="45698" marB="4569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200" dirty="0" smtClean="0">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Х</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698" marB="4569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200" dirty="0" smtClean="0">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Х</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698" marB="4569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smtClean="0">
                          <a:latin typeface="Times New Roman" panose="02020603050405020304" pitchFamily="18" charset="0"/>
                          <a:cs typeface="Times New Roman" panose="02020603050405020304" pitchFamily="18" charset="0"/>
                        </a:rPr>
                        <a:t>Подтверждение МОУ ФК Информации об объеме не использованных на начало очередного финансового года ЛБО</a:t>
                      </a: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698" marB="45698" anchor="ctr"/>
                </a:tc>
                <a:extLst>
                  <a:ext uri="{0D108BD9-81ED-4DB2-BD59-A6C34878D82A}"/>
                </a:extLst>
              </a:tr>
              <a:tr h="1359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b="1" dirty="0" smtClean="0">
                          <a:solidFill>
                            <a:srgbClr val="C00000"/>
                          </a:solidFill>
                          <a:latin typeface="Times New Roman" panose="02020603050405020304" pitchFamily="18" charset="0"/>
                          <a:cs typeface="Times New Roman" panose="02020603050405020304" pitchFamily="18" charset="0"/>
                        </a:rPr>
                        <a:t>не</a:t>
                      </a:r>
                      <a:r>
                        <a:rPr lang="ru-RU" sz="1300" b="1" baseline="0" dirty="0" smtClean="0">
                          <a:solidFill>
                            <a:srgbClr val="C00000"/>
                          </a:solidFill>
                          <a:latin typeface="Times New Roman" panose="02020603050405020304" pitchFamily="18" charset="0"/>
                          <a:cs typeface="Times New Roman" panose="02020603050405020304" pitchFamily="18" charset="0"/>
                        </a:rPr>
                        <a:t> позднее 1 марта</a:t>
                      </a:r>
                      <a:endParaRPr lang="ru-RU" sz="1300" b="1" dirty="0" smtClean="0">
                        <a:solidFill>
                          <a:srgbClr val="C00000"/>
                        </a:solidFill>
                        <a:latin typeface="Times New Roman" panose="02020603050405020304" pitchFamily="18" charset="0"/>
                        <a:cs typeface="Times New Roman" panose="02020603050405020304" pitchFamily="18" charset="0"/>
                      </a:endParaRPr>
                    </a:p>
                  </a:txBody>
                  <a:tcPr marL="68580" marR="68580" marT="45698" marB="4569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smtClean="0">
                          <a:latin typeface="Times New Roman" panose="02020603050405020304" pitchFamily="18" charset="0"/>
                          <a:cs typeface="Times New Roman" panose="02020603050405020304" pitchFamily="18" charset="0"/>
                        </a:rPr>
                        <a:t>Направление предложений для внесения изменений в СБР </a:t>
                      </a: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698" marB="4569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Х</a:t>
                      </a:r>
                      <a:endParaRPr lang="ru-RU" sz="1200" b="0" dirty="0" smtClean="0">
                        <a:solidFill>
                          <a:schemeClr val="tx1"/>
                        </a:solidFill>
                        <a:latin typeface="Times New Roman" panose="02020603050405020304" pitchFamily="18" charset="0"/>
                        <a:cs typeface="Times New Roman" panose="02020603050405020304" pitchFamily="18" charset="0"/>
                      </a:endParaRPr>
                    </a:p>
                  </a:txBody>
                  <a:tcPr marL="68580" marR="68580" marT="45698" marB="4569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Х</a:t>
                      </a: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698" marB="45698" anchor="ctr"/>
                </a:tc>
                <a:extLst>
                  <a:ext uri="{0D108BD9-81ED-4DB2-BD59-A6C34878D82A}"/>
                </a:extLst>
              </a:tr>
            </a:tbl>
          </a:graphicData>
        </a:graphic>
      </p:graphicFrame>
      <p:sp>
        <p:nvSpPr>
          <p:cNvPr id="27697" name="Номер слайда 3"/>
          <p:cNvSpPr>
            <a:spLocks noGrp="1"/>
          </p:cNvSpPr>
          <p:nvPr>
            <p:ph type="sldNum" sz="quarter" idx="12"/>
          </p:nvPr>
        </p:nvSpPr>
        <p:spPr bwMode="auto">
          <a:xfrm>
            <a:off x="8748464" y="6237312"/>
            <a:ext cx="395536" cy="366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1363" indent="-284163" eaLnBrk="0" hangingPunct="0">
              <a:lnSpc>
                <a:spcPct val="90000"/>
              </a:lnSpc>
              <a:spcBef>
                <a:spcPts val="500"/>
              </a:spcBef>
              <a:buFont typeface="Arial" pitchFamily="34" charset="0"/>
              <a:buChar char="•"/>
              <a:defRPr sz="2400">
                <a:solidFill>
                  <a:schemeClr val="tx1"/>
                </a:solidFill>
                <a:latin typeface="Calibri" pitchFamily="34" charset="0"/>
              </a:defRPr>
            </a:lvl2pPr>
            <a:lvl3pPr marL="1141413" indent="-227013" eaLnBrk="0" hangingPunct="0">
              <a:lnSpc>
                <a:spcPct val="90000"/>
              </a:lnSpc>
              <a:spcBef>
                <a:spcPts val="500"/>
              </a:spcBef>
              <a:buFont typeface="Arial" pitchFamily="34" charset="0"/>
              <a:buChar char="•"/>
              <a:defRPr sz="2000">
                <a:solidFill>
                  <a:schemeClr val="tx1"/>
                </a:solidFill>
                <a:latin typeface="Calibri" pitchFamily="34" charset="0"/>
              </a:defRPr>
            </a:lvl3pPr>
            <a:lvl4pPr marL="1598613" indent="-227013" eaLnBrk="0" hangingPunct="0">
              <a:lnSpc>
                <a:spcPct val="90000"/>
              </a:lnSpc>
              <a:spcBef>
                <a:spcPts val="500"/>
              </a:spcBef>
              <a:buFont typeface="Arial" pitchFamily="34" charset="0"/>
              <a:buChar char="•"/>
              <a:defRPr sz="2000">
                <a:solidFill>
                  <a:schemeClr val="tx1"/>
                </a:solidFill>
                <a:latin typeface="Calibri" pitchFamily="34" charset="0"/>
              </a:defRPr>
            </a:lvl4pPr>
            <a:lvl5pPr marL="2055813" indent="-227013" eaLnBrk="0" hangingPunct="0">
              <a:lnSpc>
                <a:spcPct val="90000"/>
              </a:lnSpc>
              <a:spcBef>
                <a:spcPts val="500"/>
              </a:spcBef>
              <a:buFont typeface="Arial" pitchFamily="34" charset="0"/>
              <a:buChar char="•"/>
              <a:defRPr sz="2000">
                <a:solidFill>
                  <a:schemeClr val="tx1"/>
                </a:solidFill>
                <a:latin typeface="Calibri" pitchFamily="34" charset="0"/>
              </a:defRPr>
            </a:lvl5pPr>
            <a:lvl6pPr marL="2513013" indent="-22701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defRPr>
            </a:lvl6pPr>
            <a:lvl7pPr marL="2970213" indent="-22701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defRPr>
            </a:lvl7pPr>
            <a:lvl8pPr marL="3427413" indent="-22701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defRPr>
            </a:lvl8pPr>
            <a:lvl9pPr marL="3884613" indent="-22701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defRPr>
            </a:lvl9pPr>
          </a:lstStyle>
          <a:p>
            <a:pPr fontAlgn="base">
              <a:lnSpc>
                <a:spcPct val="100000"/>
              </a:lnSpc>
              <a:spcBef>
                <a:spcPct val="0"/>
              </a:spcBef>
              <a:spcAft>
                <a:spcPct val="0"/>
              </a:spcAft>
              <a:buFontTx/>
              <a:buNone/>
            </a:pPr>
            <a:fld id="{870C72BC-44CF-4D95-97D5-5FF1EAB781CF}" type="slidenum">
              <a:rPr lang="ru-RU" altLang="ru-RU" sz="1200" smtClean="0">
                <a:solidFill>
                  <a:srgbClr val="898989"/>
                </a:solidFill>
                <a:latin typeface="Times New Roman" pitchFamily="18" charset="0"/>
                <a:cs typeface="Times New Roman" pitchFamily="18" charset="0"/>
              </a:rPr>
              <a:pPr fontAlgn="base">
                <a:lnSpc>
                  <a:spcPct val="100000"/>
                </a:lnSpc>
                <a:spcBef>
                  <a:spcPct val="0"/>
                </a:spcBef>
                <a:spcAft>
                  <a:spcPct val="0"/>
                </a:spcAft>
                <a:buFontTx/>
                <a:buNone/>
              </a:pPr>
              <a:t>13</a:t>
            </a:fld>
            <a:endParaRPr lang="ru-RU" altLang="ru-RU" sz="1200" dirty="0" smtClean="0">
              <a:solidFill>
                <a:srgbClr val="898989"/>
              </a:solidFill>
              <a:latin typeface="Times New Roman" pitchFamily="18" charset="0"/>
              <a:cs typeface="Times New Roman" pitchFamily="18" charset="0"/>
            </a:endParaRPr>
          </a:p>
        </p:txBody>
      </p:sp>
      <p:sp>
        <p:nvSpPr>
          <p:cNvPr id="6" name="Заголовок 1"/>
          <p:cNvSpPr txBox="1">
            <a:spLocks/>
          </p:cNvSpPr>
          <p:nvPr/>
        </p:nvSpPr>
        <p:spPr bwMode="auto">
          <a:xfrm>
            <a:off x="1691680" y="188640"/>
            <a:ext cx="604837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8" rIns="91422" bIns="45718" anchor="ctr"/>
          <a:lst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itchFamily="34" charset="0"/>
              </a:defRPr>
            </a:lvl2pPr>
            <a:lvl3pPr algn="l" rtl="0" eaLnBrk="0" fontAlgn="base" hangingPunct="0">
              <a:lnSpc>
                <a:spcPct val="90000"/>
              </a:lnSpc>
              <a:spcBef>
                <a:spcPct val="0"/>
              </a:spcBef>
              <a:spcAft>
                <a:spcPct val="0"/>
              </a:spcAft>
              <a:defRPr sz="3300">
                <a:solidFill>
                  <a:schemeClr val="tx1"/>
                </a:solidFill>
                <a:latin typeface="Calibri Light" pitchFamily="34" charset="0"/>
              </a:defRPr>
            </a:lvl3pPr>
            <a:lvl4pPr algn="l" rtl="0" eaLnBrk="0" fontAlgn="base" hangingPunct="0">
              <a:lnSpc>
                <a:spcPct val="90000"/>
              </a:lnSpc>
              <a:spcBef>
                <a:spcPct val="0"/>
              </a:spcBef>
              <a:spcAft>
                <a:spcPct val="0"/>
              </a:spcAft>
              <a:defRPr sz="3300">
                <a:solidFill>
                  <a:schemeClr val="tx1"/>
                </a:solidFill>
                <a:latin typeface="Calibri Light" pitchFamily="34" charset="0"/>
              </a:defRPr>
            </a:lvl4pPr>
            <a:lvl5pPr algn="l" rtl="0" eaLnBrk="0" fontAlgn="base" hangingPunct="0">
              <a:lnSpc>
                <a:spcPct val="90000"/>
              </a:lnSpc>
              <a:spcBef>
                <a:spcPct val="0"/>
              </a:spcBef>
              <a:spcAft>
                <a:spcPct val="0"/>
              </a:spcAft>
              <a:defRPr sz="3300">
                <a:solidFill>
                  <a:schemeClr val="tx1"/>
                </a:solidFill>
                <a:latin typeface="Calibri Light" pitchFamily="34" charset="0"/>
              </a:defRPr>
            </a:lvl5pPr>
            <a:lvl6pPr marL="342900" algn="l" rtl="0" fontAlgn="base">
              <a:lnSpc>
                <a:spcPct val="90000"/>
              </a:lnSpc>
              <a:spcBef>
                <a:spcPct val="0"/>
              </a:spcBef>
              <a:spcAft>
                <a:spcPct val="0"/>
              </a:spcAft>
              <a:defRPr sz="3300">
                <a:solidFill>
                  <a:schemeClr val="tx1"/>
                </a:solidFill>
                <a:latin typeface="Calibri Light" pitchFamily="34" charset="0"/>
              </a:defRPr>
            </a:lvl6pPr>
            <a:lvl7pPr marL="685800" algn="l" rtl="0" fontAlgn="base">
              <a:lnSpc>
                <a:spcPct val="90000"/>
              </a:lnSpc>
              <a:spcBef>
                <a:spcPct val="0"/>
              </a:spcBef>
              <a:spcAft>
                <a:spcPct val="0"/>
              </a:spcAft>
              <a:defRPr sz="3300">
                <a:solidFill>
                  <a:schemeClr val="tx1"/>
                </a:solidFill>
                <a:latin typeface="Calibri Light" pitchFamily="34" charset="0"/>
              </a:defRPr>
            </a:lvl7pPr>
            <a:lvl8pPr marL="1028700" algn="l" rtl="0" fontAlgn="base">
              <a:lnSpc>
                <a:spcPct val="90000"/>
              </a:lnSpc>
              <a:spcBef>
                <a:spcPct val="0"/>
              </a:spcBef>
              <a:spcAft>
                <a:spcPct val="0"/>
              </a:spcAft>
              <a:defRPr sz="3300">
                <a:solidFill>
                  <a:schemeClr val="tx1"/>
                </a:solidFill>
                <a:latin typeface="Calibri Light" pitchFamily="34" charset="0"/>
              </a:defRPr>
            </a:lvl8pPr>
            <a:lvl9pPr marL="1371600" algn="l" rtl="0" fontAlgn="base">
              <a:lnSpc>
                <a:spcPct val="90000"/>
              </a:lnSpc>
              <a:spcBef>
                <a:spcPct val="0"/>
              </a:spcBef>
              <a:spcAft>
                <a:spcPct val="0"/>
              </a:spcAft>
              <a:defRPr sz="3300">
                <a:solidFill>
                  <a:schemeClr val="tx1"/>
                </a:solidFill>
                <a:latin typeface="Calibri Light" pitchFamily="34" charset="0"/>
              </a:defRPr>
            </a:lvl9pPr>
          </a:lstStyle>
          <a:p>
            <a:pPr algn="ctr">
              <a:defRPr/>
            </a:pPr>
            <a:r>
              <a:rPr lang="ru-RU" sz="18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Ключевые даты 2019 года (1</a:t>
            </a:r>
            <a:r>
              <a:rPr lang="ru-RU" sz="18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a:t>
            </a:r>
          </a:p>
        </p:txBody>
      </p:sp>
    </p:spTree>
    <p:extLst>
      <p:ext uri="{BB962C8B-B14F-4D97-AF65-F5344CB8AC3E}">
        <p14:creationId xmlns:p14="http://schemas.microsoft.com/office/powerpoint/2010/main" val="37752863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616545550"/>
              </p:ext>
            </p:extLst>
          </p:nvPr>
        </p:nvGraphicFramePr>
        <p:xfrm>
          <a:off x="107504" y="836712"/>
          <a:ext cx="8928992" cy="5577760"/>
        </p:xfrm>
        <a:graphic>
          <a:graphicData uri="http://schemas.openxmlformats.org/drawingml/2006/table">
            <a:tbl>
              <a:tblPr firstRow="1" bandRow="1">
                <a:tableStyleId>{5C22544A-7EE6-4342-B048-85BDC9FD1C3A}</a:tableStyleId>
              </a:tblPr>
              <a:tblGrid>
                <a:gridCol w="1008112">
                  <a:extLst>
                    <a:ext uri="{9D8B030D-6E8A-4147-A177-3AD203B41FA5}"/>
                  </a:extLst>
                </a:gridCol>
                <a:gridCol w="1944216">
                  <a:extLst>
                    <a:ext uri="{9D8B030D-6E8A-4147-A177-3AD203B41FA5}"/>
                  </a:extLst>
                </a:gridCol>
                <a:gridCol w="3528392">
                  <a:extLst>
                    <a:ext uri="{9D8B030D-6E8A-4147-A177-3AD203B41FA5}"/>
                  </a:extLst>
                </a:gridCol>
                <a:gridCol w="2448272">
                  <a:extLst>
                    <a:ext uri="{9D8B030D-6E8A-4147-A177-3AD203B41FA5}"/>
                  </a:extLst>
                </a:gridCol>
              </a:tblGrid>
              <a:tr h="144016">
                <a:tc>
                  <a:txBody>
                    <a:bodyPr/>
                    <a:lstStyle/>
                    <a:p>
                      <a:pPr algn="ctr"/>
                      <a:r>
                        <a:rPr lang="ru-RU" sz="1200" dirty="0" smtClean="0">
                          <a:latin typeface="Times New Roman" panose="02020603050405020304" pitchFamily="18" charset="0"/>
                          <a:cs typeface="Times New Roman" panose="02020603050405020304" pitchFamily="18" charset="0"/>
                        </a:rPr>
                        <a:t>Дата</a:t>
                      </a:r>
                      <a:endParaRPr lang="ru-RU" sz="1200" b="1" dirty="0">
                        <a:solidFill>
                          <a:schemeClr val="bg1">
                            <a:lumMod val="95000"/>
                          </a:schemeClr>
                        </a:solidFill>
                        <a:latin typeface="Times New Roman" panose="02020603050405020304" pitchFamily="18" charset="0"/>
                        <a:cs typeface="Times New Roman" panose="02020603050405020304" pitchFamily="18" charset="0"/>
                      </a:endParaRPr>
                    </a:p>
                  </a:txBody>
                  <a:tcPr marL="68580" marR="68580" marT="45712" marB="45712"/>
                </a:tc>
                <a:tc>
                  <a:txBody>
                    <a:bodyPr/>
                    <a:lstStyle/>
                    <a:p>
                      <a:pPr algn="ctr"/>
                      <a:r>
                        <a:rPr lang="ru-RU" sz="1200" dirty="0" smtClean="0">
                          <a:latin typeface="Times New Roman" panose="02020603050405020304" pitchFamily="18" charset="0"/>
                          <a:cs typeface="Times New Roman" panose="02020603050405020304" pitchFamily="18" charset="0"/>
                        </a:rPr>
                        <a:t>ГРБС</a:t>
                      </a:r>
                      <a:endParaRPr lang="ru-RU" sz="1200" b="1" dirty="0">
                        <a:solidFill>
                          <a:schemeClr val="bg1">
                            <a:lumMod val="95000"/>
                          </a:schemeClr>
                        </a:solidFill>
                        <a:latin typeface="Times New Roman" panose="02020603050405020304" pitchFamily="18" charset="0"/>
                        <a:cs typeface="Times New Roman" panose="02020603050405020304" pitchFamily="18" charset="0"/>
                      </a:endParaRPr>
                    </a:p>
                  </a:txBody>
                  <a:tcPr marL="68580" marR="68580" marT="45712" marB="45712"/>
                </a:tc>
                <a:tc>
                  <a:txBody>
                    <a:bodyPr/>
                    <a:lstStyle/>
                    <a:p>
                      <a:pPr algn="ctr"/>
                      <a:r>
                        <a:rPr lang="ru-RU" sz="1200" dirty="0" smtClean="0">
                          <a:latin typeface="Times New Roman" panose="02020603050405020304" pitchFamily="18" charset="0"/>
                          <a:cs typeface="Times New Roman" panose="02020603050405020304" pitchFamily="18" charset="0"/>
                        </a:rPr>
                        <a:t>ПБС</a:t>
                      </a:r>
                      <a:endParaRPr lang="ru-RU" sz="1200" b="1" dirty="0">
                        <a:solidFill>
                          <a:schemeClr val="bg1">
                            <a:lumMod val="95000"/>
                          </a:schemeClr>
                        </a:solidFill>
                        <a:latin typeface="Times New Roman" panose="02020603050405020304" pitchFamily="18" charset="0"/>
                        <a:cs typeface="Times New Roman" panose="02020603050405020304" pitchFamily="18" charset="0"/>
                      </a:endParaRPr>
                    </a:p>
                  </a:txBody>
                  <a:tcPr marL="68580" marR="68580" marT="45712" marB="45712"/>
                </a:tc>
                <a:tc>
                  <a:txBody>
                    <a:bodyPr/>
                    <a:lstStyle/>
                    <a:p>
                      <a:pPr algn="ctr"/>
                      <a:r>
                        <a:rPr lang="ru-RU" sz="1200" dirty="0" smtClean="0">
                          <a:latin typeface="Times New Roman" panose="02020603050405020304" pitchFamily="18" charset="0"/>
                          <a:cs typeface="Times New Roman" panose="02020603050405020304" pitchFamily="18" charset="0"/>
                        </a:rPr>
                        <a:t>ФК (ТОФК)</a:t>
                      </a:r>
                      <a:endParaRPr lang="ru-RU" sz="1200" b="1" dirty="0">
                        <a:solidFill>
                          <a:schemeClr val="bg1">
                            <a:lumMod val="95000"/>
                          </a:schemeClr>
                        </a:solidFill>
                        <a:latin typeface="Times New Roman" panose="02020603050405020304" pitchFamily="18" charset="0"/>
                        <a:cs typeface="Times New Roman" panose="02020603050405020304" pitchFamily="18" charset="0"/>
                      </a:endParaRPr>
                    </a:p>
                  </a:txBody>
                  <a:tcPr marL="68580" marR="68580" marT="45712" marB="45712"/>
                </a:tc>
                <a:extLst>
                  <a:ext uri="{0D108BD9-81ED-4DB2-BD59-A6C34878D82A}"/>
                </a:extLst>
              </a:tr>
              <a:tr h="517784">
                <a:tc>
                  <a:txBody>
                    <a:bodyPr/>
                    <a:lstStyle/>
                    <a:p>
                      <a:pPr algn="ctr"/>
                      <a:r>
                        <a:rPr lang="ru-RU" sz="1400" b="1" dirty="0" smtClean="0">
                          <a:solidFill>
                            <a:srgbClr val="C00000"/>
                          </a:solidFill>
                          <a:latin typeface="Times New Roman" panose="02020603050405020304" pitchFamily="18" charset="0"/>
                          <a:cs typeface="Times New Roman" panose="02020603050405020304" pitchFamily="18" charset="0"/>
                        </a:rPr>
                        <a:t>не позднее </a:t>
                      </a:r>
                    </a:p>
                    <a:p>
                      <a:pPr algn="ctr"/>
                      <a:r>
                        <a:rPr lang="ru-RU" sz="1400" b="1" dirty="0" smtClean="0">
                          <a:solidFill>
                            <a:srgbClr val="C00000"/>
                          </a:solidFill>
                          <a:latin typeface="Times New Roman" panose="02020603050405020304" pitchFamily="18" charset="0"/>
                          <a:cs typeface="Times New Roman" panose="02020603050405020304" pitchFamily="18" charset="0"/>
                        </a:rPr>
                        <a:t>3 июня</a:t>
                      </a:r>
                    </a:p>
                  </a:txBody>
                  <a:tcPr marL="68580" marR="68580" marT="45712" marB="45712"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Х</a:t>
                      </a:r>
                      <a:endParaRPr lang="ru-RU" sz="1200" b="0" dirty="0" smtClean="0">
                        <a:solidFill>
                          <a:schemeClr val="tx1"/>
                        </a:solidFill>
                        <a:latin typeface="Times New Roman" panose="02020603050405020304" pitchFamily="18" charset="0"/>
                        <a:cs typeface="Times New Roman" panose="02020603050405020304" pitchFamily="18" charset="0"/>
                      </a:endParaRPr>
                    </a:p>
                  </a:txBody>
                  <a:tcPr marL="68580" marR="68580" marT="45712" marB="45712"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smtClean="0">
                          <a:latin typeface="Times New Roman" panose="02020603050405020304" pitchFamily="18" charset="0"/>
                          <a:cs typeface="Times New Roman" panose="02020603050405020304" pitchFamily="18" charset="0"/>
                        </a:rPr>
                        <a:t>Завершение расчетов по неисполненным обязательствам 2018 года по ГК (за исключением ГК, расчеты по которым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smtClean="0">
                          <a:latin typeface="Times New Roman" panose="02020603050405020304" pitchFamily="18" charset="0"/>
                          <a:cs typeface="Times New Roman" panose="02020603050405020304" pitchFamily="18" charset="0"/>
                        </a:rPr>
                        <a:t>в 2018 году осуществлялись с применением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smtClean="0">
                          <a:latin typeface="Times New Roman" panose="02020603050405020304" pitchFamily="18" charset="0"/>
                          <a:cs typeface="Times New Roman" panose="02020603050405020304" pitchFamily="18" charset="0"/>
                        </a:rPr>
                        <a:t>казначейского обеспечения обязательств)</a:t>
                      </a: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712" marB="45712" anchor="ctr"/>
                </a:tc>
                <a:tc>
                  <a:txBody>
                    <a:bodyPr/>
                    <a:lstStyle/>
                    <a:p>
                      <a:pPr algn="ctr"/>
                      <a:r>
                        <a:rPr lang="ru-RU" sz="1200" kern="1200" dirty="0" smtClean="0">
                          <a:latin typeface="Times New Roman" panose="02020603050405020304" pitchFamily="18" charset="0"/>
                          <a:cs typeface="Times New Roman" panose="02020603050405020304" pitchFamily="18" charset="0"/>
                        </a:rPr>
                        <a:t>Приостановление осуществления операций:</a:t>
                      </a:r>
                    </a:p>
                    <a:p>
                      <a:pPr algn="ctr"/>
                      <a:r>
                        <a:rPr lang="ru-RU" sz="1200" kern="1200" dirty="0" smtClean="0">
                          <a:latin typeface="Times New Roman" panose="02020603050405020304" pitchFamily="18" charset="0"/>
                          <a:cs typeface="Times New Roman" panose="02020603050405020304" pitchFamily="18" charset="0"/>
                        </a:rPr>
                        <a:t>- по санкционированию оплаты ДО ПБС за счет дополнительных ЛБО на исполнение ГК;</a:t>
                      </a:r>
                    </a:p>
                    <a:p>
                      <a:pPr algn="ctr"/>
                      <a:r>
                        <a:rPr lang="ru-RU" sz="1200" kern="1200" dirty="0" smtClean="0">
                          <a:latin typeface="Times New Roman" panose="02020603050405020304" pitchFamily="18" charset="0"/>
                          <a:cs typeface="Times New Roman" panose="02020603050405020304" pitchFamily="18" charset="0"/>
                        </a:rPr>
                        <a:t>- по доведению (отзыву) ГРБС, РБС дополнительных ЛБО</a:t>
                      </a: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712" marB="45712" anchor="ctr"/>
                </a:tc>
                <a:extLst>
                  <a:ext uri="{0D108BD9-81ED-4DB2-BD59-A6C34878D82A}"/>
                </a:extLst>
              </a:tr>
              <a:tr h="777205">
                <a:tc>
                  <a:txBody>
                    <a:bodyPr/>
                    <a:lstStyle/>
                    <a:p>
                      <a:pPr algn="ctr"/>
                      <a:r>
                        <a:rPr lang="ru-RU" sz="1400" b="1" dirty="0" smtClean="0">
                          <a:solidFill>
                            <a:srgbClr val="C00000"/>
                          </a:solidFill>
                          <a:latin typeface="Times New Roman" panose="02020603050405020304" pitchFamily="18" charset="0"/>
                          <a:cs typeface="Times New Roman" panose="02020603050405020304" pitchFamily="18" charset="0"/>
                        </a:rPr>
                        <a:t>не позднее</a:t>
                      </a:r>
                    </a:p>
                    <a:p>
                      <a:pPr algn="ctr"/>
                      <a:r>
                        <a:rPr lang="ru-RU" sz="1400" b="1" dirty="0" smtClean="0">
                          <a:solidFill>
                            <a:srgbClr val="C00000"/>
                          </a:solidFill>
                          <a:latin typeface="Times New Roman" panose="02020603050405020304" pitchFamily="18" charset="0"/>
                          <a:cs typeface="Times New Roman" panose="02020603050405020304" pitchFamily="18" charset="0"/>
                        </a:rPr>
                        <a:t>  6 июня</a:t>
                      </a:r>
                    </a:p>
                  </a:txBody>
                  <a:tcPr marL="68580" marR="68580" marT="45712" marB="45712"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smtClean="0">
                          <a:latin typeface="Times New Roman" panose="02020603050405020304" pitchFamily="18" charset="0"/>
                          <a:cs typeface="Times New Roman" panose="02020603050405020304" pitchFamily="18" charset="0"/>
                        </a:rPr>
                        <a:t>Представление информации о решениях Президента России</a:t>
                      </a:r>
                      <a:r>
                        <a:rPr lang="ru-RU" sz="1200" kern="1200" baseline="0" dirty="0" smtClean="0">
                          <a:latin typeface="Times New Roman" panose="02020603050405020304" pitchFamily="18" charset="0"/>
                          <a:cs typeface="Times New Roman" panose="02020603050405020304" pitchFamily="18" charset="0"/>
                        </a:rPr>
                        <a:t> (</a:t>
                      </a:r>
                      <a:r>
                        <a:rPr lang="ru-RU" sz="1200" kern="1200" dirty="0" smtClean="0">
                          <a:latin typeface="Times New Roman" panose="02020603050405020304" pitchFamily="18" charset="0"/>
                          <a:cs typeface="Times New Roman" panose="02020603050405020304" pitchFamily="18" charset="0"/>
                        </a:rPr>
                        <a:t>Правительства России), устанавливающих иной срок завершения расчетов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smtClean="0">
                          <a:latin typeface="Times New Roman" panose="02020603050405020304" pitchFamily="18" charset="0"/>
                          <a:cs typeface="Times New Roman" panose="02020603050405020304" pitchFamily="18" charset="0"/>
                        </a:rPr>
                        <a:t>по неисполненным БО 2018 года</a:t>
                      </a: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712" marB="45712" anchor="ctr"/>
                </a:tc>
                <a:tc>
                  <a:txBody>
                    <a:bodyPr/>
                    <a:lstStyle/>
                    <a:p>
                      <a:pPr algn="ctr"/>
                      <a:r>
                        <a:rPr lang="ru-RU" sz="1200" kern="1200" dirty="0" smtClean="0">
                          <a:latin typeface="Times New Roman" panose="02020603050405020304" pitchFamily="18" charset="0"/>
                          <a:cs typeface="Times New Roman" panose="02020603050405020304" pitchFamily="18" charset="0"/>
                        </a:rPr>
                        <a:t>Представление информации о ГК, заключаемых в 2019 году в связи с расторжением ГК, по которым </a:t>
                      </a:r>
                      <a:br>
                        <a:rPr lang="ru-RU" sz="1200" kern="1200" dirty="0" smtClean="0">
                          <a:latin typeface="Times New Roman" panose="02020603050405020304" pitchFamily="18" charset="0"/>
                          <a:cs typeface="Times New Roman" panose="02020603050405020304" pitchFamily="18" charset="0"/>
                        </a:rPr>
                      </a:br>
                      <a:r>
                        <a:rPr lang="ru-RU" sz="1200" kern="1200" dirty="0" smtClean="0">
                          <a:latin typeface="Times New Roman" panose="02020603050405020304" pitchFamily="18" charset="0"/>
                          <a:cs typeface="Times New Roman" panose="02020603050405020304" pitchFamily="18" charset="0"/>
                        </a:rPr>
                        <a:t>не исполнены БО в 2018 году, по соглашению сторон, решению суда или одностороннему отказу стороны ГК от его исполнения в соответствии с гражданским законодательством России, </a:t>
                      </a:r>
                    </a:p>
                    <a:p>
                      <a:pPr algn="ctr"/>
                      <a:r>
                        <a:rPr lang="ru-RU" sz="1200" kern="1200" dirty="0" smtClean="0">
                          <a:latin typeface="Times New Roman" panose="02020603050405020304" pitchFamily="18" charset="0"/>
                          <a:cs typeface="Times New Roman" panose="02020603050405020304" pitchFamily="18" charset="0"/>
                        </a:rPr>
                        <a:t>в том числе в связи с введением процедур, применяемых в деле о несостоятельности (банкротстве) поставщика (исполнителя)</a:t>
                      </a:r>
                      <a:endParaRPr lang="ru-RU" sz="1200"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45712" marB="45712" anchor="ctr"/>
                </a:tc>
                <a:tc>
                  <a:txBody>
                    <a:bodyPr/>
                    <a:lstStyle/>
                    <a:p>
                      <a:pPr algn="ct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712" marB="45712" anchor="ctr"/>
                </a:tc>
                <a:extLst>
                  <a:ext uri="{0D108BD9-81ED-4DB2-BD59-A6C34878D82A}"/>
                </a:extLst>
              </a:tr>
              <a:tr h="145160">
                <a:tc>
                  <a:txBody>
                    <a:bodyPr/>
                    <a:lstStyle/>
                    <a:p>
                      <a:pPr algn="ctr"/>
                      <a:r>
                        <a:rPr lang="ru-RU" sz="1400" b="1" dirty="0" smtClean="0">
                          <a:solidFill>
                            <a:srgbClr val="C00000"/>
                          </a:solidFill>
                          <a:latin typeface="Times New Roman" panose="02020603050405020304" pitchFamily="18" charset="0"/>
                          <a:cs typeface="Times New Roman" panose="02020603050405020304" pitchFamily="18" charset="0"/>
                        </a:rPr>
                        <a:t>не позднее</a:t>
                      </a:r>
                    </a:p>
                    <a:p>
                      <a:pPr algn="ctr"/>
                      <a:r>
                        <a:rPr lang="ru-RU" sz="1400" b="1" dirty="0" smtClean="0">
                          <a:solidFill>
                            <a:srgbClr val="C00000"/>
                          </a:solidFill>
                          <a:latin typeface="Times New Roman" panose="02020603050405020304" pitchFamily="18" charset="0"/>
                          <a:cs typeface="Times New Roman" panose="02020603050405020304" pitchFamily="18" charset="0"/>
                        </a:rPr>
                        <a:t>  10 июня</a:t>
                      </a:r>
                    </a:p>
                  </a:txBody>
                  <a:tcPr marL="68580" marR="68580" marT="45712" marB="45712"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smtClean="0">
                          <a:latin typeface="Times New Roman" panose="02020603050405020304" pitchFamily="18" charset="0"/>
                          <a:cs typeface="Times New Roman" panose="02020603050405020304" pitchFamily="18" charset="0"/>
                        </a:rPr>
                        <a:t>Х</a:t>
                      </a: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712" marB="45712"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smtClean="0">
                          <a:latin typeface="Times New Roman" panose="02020603050405020304" pitchFamily="18" charset="0"/>
                          <a:cs typeface="Times New Roman" panose="02020603050405020304" pitchFamily="18" charset="0"/>
                        </a:rPr>
                        <a:t>Х</a:t>
                      </a: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712" marB="45712"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smtClean="0">
                          <a:latin typeface="Times New Roman" panose="02020603050405020304" pitchFamily="18" charset="0"/>
                          <a:cs typeface="Times New Roman" panose="02020603050405020304" pitchFamily="18" charset="0"/>
                        </a:rPr>
                        <a:t>Осуществление ТОФК отзыва неиспользованных дополнительных ЛБО в установленном</a:t>
                      </a:r>
                      <a:r>
                        <a:rPr lang="ru-RU" sz="1200" kern="1200" baseline="0" dirty="0" smtClean="0">
                          <a:latin typeface="Times New Roman" panose="02020603050405020304" pitchFamily="18" charset="0"/>
                          <a:cs typeface="Times New Roman" panose="02020603050405020304" pitchFamily="18" charset="0"/>
                        </a:rPr>
                        <a:t> порядке*</a:t>
                      </a: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712" marB="45712" anchor="ctr"/>
                </a:tc>
                <a:extLst>
                  <a:ext uri="{0D108BD9-81ED-4DB2-BD59-A6C34878D82A}"/>
                </a:extLst>
              </a:tr>
              <a:tr h="975414">
                <a:tc>
                  <a:txBody>
                    <a:bodyPr/>
                    <a:lstStyle/>
                    <a:p>
                      <a:pPr algn="ctr"/>
                      <a:r>
                        <a:rPr lang="ru-RU" sz="1400" b="1" dirty="0" smtClean="0">
                          <a:solidFill>
                            <a:srgbClr val="C00000"/>
                          </a:solidFill>
                          <a:latin typeface="Times New Roman" panose="02020603050405020304" pitchFamily="18" charset="0"/>
                          <a:cs typeface="Times New Roman" panose="02020603050405020304" pitchFamily="18" charset="0"/>
                        </a:rPr>
                        <a:t>не позднее  25</a:t>
                      </a:r>
                      <a:r>
                        <a:rPr lang="ru-RU" sz="1400" b="1" baseline="0" dirty="0" smtClean="0">
                          <a:solidFill>
                            <a:srgbClr val="C00000"/>
                          </a:solidFill>
                          <a:latin typeface="Times New Roman" panose="02020603050405020304" pitchFamily="18" charset="0"/>
                          <a:cs typeface="Times New Roman" panose="02020603050405020304" pitchFamily="18" charset="0"/>
                        </a:rPr>
                        <a:t> декабря</a:t>
                      </a:r>
                      <a:endParaRPr lang="ru-RU" sz="1400" b="1" dirty="0" smtClean="0">
                        <a:solidFill>
                          <a:srgbClr val="C00000"/>
                        </a:solidFill>
                        <a:latin typeface="Times New Roman" panose="02020603050405020304" pitchFamily="18" charset="0"/>
                        <a:cs typeface="Times New Roman" panose="02020603050405020304" pitchFamily="18" charset="0"/>
                      </a:endParaRPr>
                    </a:p>
                  </a:txBody>
                  <a:tcPr marL="68580" marR="68580" marT="45712" marB="45712"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smtClean="0">
                          <a:latin typeface="Times New Roman" panose="02020603050405020304" pitchFamily="18" charset="0"/>
                          <a:cs typeface="Times New Roman" panose="02020603050405020304" pitchFamily="18" charset="0"/>
                        </a:rPr>
                        <a:t>Х</a:t>
                      </a: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712" marB="45712"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dk1"/>
                          </a:solidFill>
                          <a:latin typeface="Times New Roman" panose="02020603050405020304" pitchFamily="18" charset="0"/>
                          <a:ea typeface="+mn-ea"/>
                          <a:cs typeface="Times New Roman" panose="02020603050405020304" pitchFamily="18" charset="0"/>
                        </a:rPr>
                        <a:t> </a:t>
                      </a:r>
                      <a:r>
                        <a:rPr lang="ru-RU" sz="1200" kern="1200" dirty="0" smtClean="0">
                          <a:latin typeface="Times New Roman" panose="02020603050405020304" pitchFamily="18" charset="0"/>
                          <a:cs typeface="Times New Roman" panose="02020603050405020304" pitchFamily="18" charset="0"/>
                        </a:rPr>
                        <a:t>Завершение расчетов по неисполненным обязательствам 2018 года по ГК,</a:t>
                      </a:r>
                      <a:r>
                        <a:rPr lang="ru-RU" sz="1200" kern="1200" baseline="0" dirty="0" smtClean="0">
                          <a:latin typeface="Times New Roman" panose="02020603050405020304" pitchFamily="18" charset="0"/>
                          <a:cs typeface="Times New Roman" panose="02020603050405020304" pitchFamily="18" charset="0"/>
                        </a:rPr>
                        <a:t> </a:t>
                      </a:r>
                      <a:r>
                        <a:rPr lang="ru-RU" sz="1200" kern="1200" dirty="0" smtClean="0">
                          <a:latin typeface="Times New Roman" panose="02020603050405020304" pitchFamily="18" charset="0"/>
                          <a:cs typeface="Times New Roman" panose="02020603050405020304" pitchFamily="18" charset="0"/>
                        </a:rPr>
                        <a:t>заключаемых в 2019 году в связи с расторжением ГК и ГК,</a:t>
                      </a:r>
                      <a:r>
                        <a:rPr lang="ru-RU" sz="1200" kern="1200" baseline="0" dirty="0" smtClean="0">
                          <a:latin typeface="Times New Roman" panose="02020603050405020304" pitchFamily="18" charset="0"/>
                          <a:cs typeface="Times New Roman" panose="02020603050405020304" pitchFamily="18" charset="0"/>
                        </a:rPr>
                        <a:t> </a:t>
                      </a:r>
                      <a:r>
                        <a:rPr lang="ru-RU" sz="1200" kern="1200" dirty="0" smtClean="0">
                          <a:latin typeface="Times New Roman" panose="02020603050405020304" pitchFamily="18" charset="0"/>
                          <a:cs typeface="Times New Roman" panose="02020603050405020304" pitchFamily="18" charset="0"/>
                        </a:rPr>
                        <a:t>по</a:t>
                      </a:r>
                      <a:r>
                        <a:rPr lang="ru-RU" sz="1200" kern="1200" baseline="0" dirty="0" smtClean="0">
                          <a:latin typeface="Times New Roman" panose="02020603050405020304" pitchFamily="18" charset="0"/>
                          <a:cs typeface="Times New Roman" panose="02020603050405020304" pitchFamily="18" charset="0"/>
                        </a:rPr>
                        <a:t> которым была представлена в установленный срок информация о решениях </a:t>
                      </a:r>
                      <a:r>
                        <a:rPr lang="ru-RU" sz="1200" kern="1200" dirty="0" smtClean="0">
                          <a:latin typeface="Times New Roman" panose="02020603050405020304" pitchFamily="18" charset="0"/>
                          <a:cs typeface="Times New Roman" panose="02020603050405020304" pitchFamily="18" charset="0"/>
                        </a:rPr>
                        <a:t>Президента России</a:t>
                      </a:r>
                      <a:r>
                        <a:rPr lang="ru-RU" sz="1200" kern="1200" baseline="0" dirty="0" smtClean="0">
                          <a:latin typeface="Times New Roman" panose="02020603050405020304" pitchFamily="18" charset="0"/>
                          <a:cs typeface="Times New Roman" panose="02020603050405020304" pitchFamily="18" charset="0"/>
                        </a:rPr>
                        <a:t> (</a:t>
                      </a:r>
                      <a:r>
                        <a:rPr lang="ru-RU" sz="1200" kern="1200" dirty="0" smtClean="0">
                          <a:latin typeface="Times New Roman" panose="02020603050405020304" pitchFamily="18" charset="0"/>
                          <a:cs typeface="Times New Roman" panose="02020603050405020304" pitchFamily="18" charset="0"/>
                        </a:rPr>
                        <a:t>Правительства России), устанавливающих иной срок завершения расчетов </a:t>
                      </a: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712" marB="45712"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smtClean="0">
                          <a:latin typeface="Times New Roman" panose="02020603050405020304" pitchFamily="18" charset="0"/>
                          <a:cs typeface="Times New Roman" panose="02020603050405020304" pitchFamily="18" charset="0"/>
                        </a:rPr>
                        <a:t>Х</a:t>
                      </a:r>
                      <a:endParaRPr lang="ru-RU" sz="12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712" marB="45712" anchor="ctr"/>
                </a:tc>
              </a:tr>
            </a:tbl>
          </a:graphicData>
        </a:graphic>
      </p:graphicFrame>
      <p:sp>
        <p:nvSpPr>
          <p:cNvPr id="29725" name="Номер слайда 3"/>
          <p:cNvSpPr>
            <a:spLocks noGrp="1"/>
          </p:cNvSpPr>
          <p:nvPr>
            <p:ph type="sldNum" sz="quarter" idx="12"/>
          </p:nvPr>
        </p:nvSpPr>
        <p:spPr bwMode="auto">
          <a:xfrm>
            <a:off x="8748464" y="6237312"/>
            <a:ext cx="376808" cy="366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1363" indent="-284163" eaLnBrk="0" hangingPunct="0">
              <a:lnSpc>
                <a:spcPct val="90000"/>
              </a:lnSpc>
              <a:spcBef>
                <a:spcPts val="500"/>
              </a:spcBef>
              <a:buFont typeface="Arial" pitchFamily="34" charset="0"/>
              <a:buChar char="•"/>
              <a:defRPr sz="2400">
                <a:solidFill>
                  <a:schemeClr val="tx1"/>
                </a:solidFill>
                <a:latin typeface="Calibri" pitchFamily="34" charset="0"/>
              </a:defRPr>
            </a:lvl2pPr>
            <a:lvl3pPr marL="1141413" indent="-227013" eaLnBrk="0" hangingPunct="0">
              <a:lnSpc>
                <a:spcPct val="90000"/>
              </a:lnSpc>
              <a:spcBef>
                <a:spcPts val="500"/>
              </a:spcBef>
              <a:buFont typeface="Arial" pitchFamily="34" charset="0"/>
              <a:buChar char="•"/>
              <a:defRPr sz="2000">
                <a:solidFill>
                  <a:schemeClr val="tx1"/>
                </a:solidFill>
                <a:latin typeface="Calibri" pitchFamily="34" charset="0"/>
              </a:defRPr>
            </a:lvl3pPr>
            <a:lvl4pPr marL="1598613" indent="-227013" eaLnBrk="0" hangingPunct="0">
              <a:lnSpc>
                <a:spcPct val="90000"/>
              </a:lnSpc>
              <a:spcBef>
                <a:spcPts val="500"/>
              </a:spcBef>
              <a:buFont typeface="Arial" pitchFamily="34" charset="0"/>
              <a:buChar char="•"/>
              <a:defRPr sz="2000">
                <a:solidFill>
                  <a:schemeClr val="tx1"/>
                </a:solidFill>
                <a:latin typeface="Calibri" pitchFamily="34" charset="0"/>
              </a:defRPr>
            </a:lvl4pPr>
            <a:lvl5pPr marL="2055813" indent="-227013" eaLnBrk="0" hangingPunct="0">
              <a:lnSpc>
                <a:spcPct val="90000"/>
              </a:lnSpc>
              <a:spcBef>
                <a:spcPts val="500"/>
              </a:spcBef>
              <a:buFont typeface="Arial" pitchFamily="34" charset="0"/>
              <a:buChar char="•"/>
              <a:defRPr sz="2000">
                <a:solidFill>
                  <a:schemeClr val="tx1"/>
                </a:solidFill>
                <a:latin typeface="Calibri" pitchFamily="34" charset="0"/>
              </a:defRPr>
            </a:lvl5pPr>
            <a:lvl6pPr marL="2513013" indent="-22701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defRPr>
            </a:lvl6pPr>
            <a:lvl7pPr marL="2970213" indent="-22701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defRPr>
            </a:lvl7pPr>
            <a:lvl8pPr marL="3427413" indent="-22701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defRPr>
            </a:lvl8pPr>
            <a:lvl9pPr marL="3884613" indent="-22701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defRPr>
            </a:lvl9pPr>
          </a:lstStyle>
          <a:p>
            <a:pPr fontAlgn="base">
              <a:lnSpc>
                <a:spcPct val="100000"/>
              </a:lnSpc>
              <a:spcBef>
                <a:spcPct val="0"/>
              </a:spcBef>
              <a:spcAft>
                <a:spcPct val="0"/>
              </a:spcAft>
              <a:buFontTx/>
              <a:buNone/>
            </a:pPr>
            <a:fld id="{02C084F4-8716-4E08-93A7-E2730C9C78F0}" type="slidenum">
              <a:rPr lang="ru-RU" altLang="ru-RU" sz="1200" smtClean="0">
                <a:solidFill>
                  <a:srgbClr val="898989"/>
                </a:solidFill>
                <a:latin typeface="Times New Roman" pitchFamily="18" charset="0"/>
                <a:cs typeface="Times New Roman" pitchFamily="18" charset="0"/>
              </a:rPr>
              <a:pPr fontAlgn="base">
                <a:lnSpc>
                  <a:spcPct val="100000"/>
                </a:lnSpc>
                <a:spcBef>
                  <a:spcPct val="0"/>
                </a:spcBef>
                <a:spcAft>
                  <a:spcPct val="0"/>
                </a:spcAft>
                <a:buFontTx/>
                <a:buNone/>
              </a:pPr>
              <a:t>14</a:t>
            </a:fld>
            <a:endParaRPr lang="ru-RU" altLang="ru-RU" sz="1200" dirty="0" smtClean="0">
              <a:solidFill>
                <a:srgbClr val="898989"/>
              </a:solidFill>
              <a:latin typeface="Times New Roman" pitchFamily="18" charset="0"/>
              <a:cs typeface="Times New Roman" pitchFamily="18" charset="0"/>
            </a:endParaRPr>
          </a:p>
        </p:txBody>
      </p:sp>
      <p:sp>
        <p:nvSpPr>
          <p:cNvPr id="7" name="Заголовок 1"/>
          <p:cNvSpPr txBox="1">
            <a:spLocks/>
          </p:cNvSpPr>
          <p:nvPr/>
        </p:nvSpPr>
        <p:spPr bwMode="auto">
          <a:xfrm>
            <a:off x="1691680" y="188640"/>
            <a:ext cx="604837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8" rIns="91422" bIns="45718" anchor="ctr"/>
          <a:lst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itchFamily="34" charset="0"/>
              </a:defRPr>
            </a:lvl2pPr>
            <a:lvl3pPr algn="l" rtl="0" eaLnBrk="0" fontAlgn="base" hangingPunct="0">
              <a:lnSpc>
                <a:spcPct val="90000"/>
              </a:lnSpc>
              <a:spcBef>
                <a:spcPct val="0"/>
              </a:spcBef>
              <a:spcAft>
                <a:spcPct val="0"/>
              </a:spcAft>
              <a:defRPr sz="3300">
                <a:solidFill>
                  <a:schemeClr val="tx1"/>
                </a:solidFill>
                <a:latin typeface="Calibri Light" pitchFamily="34" charset="0"/>
              </a:defRPr>
            </a:lvl3pPr>
            <a:lvl4pPr algn="l" rtl="0" eaLnBrk="0" fontAlgn="base" hangingPunct="0">
              <a:lnSpc>
                <a:spcPct val="90000"/>
              </a:lnSpc>
              <a:spcBef>
                <a:spcPct val="0"/>
              </a:spcBef>
              <a:spcAft>
                <a:spcPct val="0"/>
              </a:spcAft>
              <a:defRPr sz="3300">
                <a:solidFill>
                  <a:schemeClr val="tx1"/>
                </a:solidFill>
                <a:latin typeface="Calibri Light" pitchFamily="34" charset="0"/>
              </a:defRPr>
            </a:lvl4pPr>
            <a:lvl5pPr algn="l" rtl="0" eaLnBrk="0" fontAlgn="base" hangingPunct="0">
              <a:lnSpc>
                <a:spcPct val="90000"/>
              </a:lnSpc>
              <a:spcBef>
                <a:spcPct val="0"/>
              </a:spcBef>
              <a:spcAft>
                <a:spcPct val="0"/>
              </a:spcAft>
              <a:defRPr sz="3300">
                <a:solidFill>
                  <a:schemeClr val="tx1"/>
                </a:solidFill>
                <a:latin typeface="Calibri Light" pitchFamily="34" charset="0"/>
              </a:defRPr>
            </a:lvl5pPr>
            <a:lvl6pPr marL="342900" algn="l" rtl="0" fontAlgn="base">
              <a:lnSpc>
                <a:spcPct val="90000"/>
              </a:lnSpc>
              <a:spcBef>
                <a:spcPct val="0"/>
              </a:spcBef>
              <a:spcAft>
                <a:spcPct val="0"/>
              </a:spcAft>
              <a:defRPr sz="3300">
                <a:solidFill>
                  <a:schemeClr val="tx1"/>
                </a:solidFill>
                <a:latin typeface="Calibri Light" pitchFamily="34" charset="0"/>
              </a:defRPr>
            </a:lvl6pPr>
            <a:lvl7pPr marL="685800" algn="l" rtl="0" fontAlgn="base">
              <a:lnSpc>
                <a:spcPct val="90000"/>
              </a:lnSpc>
              <a:spcBef>
                <a:spcPct val="0"/>
              </a:spcBef>
              <a:spcAft>
                <a:spcPct val="0"/>
              </a:spcAft>
              <a:defRPr sz="3300">
                <a:solidFill>
                  <a:schemeClr val="tx1"/>
                </a:solidFill>
                <a:latin typeface="Calibri Light" pitchFamily="34" charset="0"/>
              </a:defRPr>
            </a:lvl7pPr>
            <a:lvl8pPr marL="1028700" algn="l" rtl="0" fontAlgn="base">
              <a:lnSpc>
                <a:spcPct val="90000"/>
              </a:lnSpc>
              <a:spcBef>
                <a:spcPct val="0"/>
              </a:spcBef>
              <a:spcAft>
                <a:spcPct val="0"/>
              </a:spcAft>
              <a:defRPr sz="3300">
                <a:solidFill>
                  <a:schemeClr val="tx1"/>
                </a:solidFill>
                <a:latin typeface="Calibri Light" pitchFamily="34" charset="0"/>
              </a:defRPr>
            </a:lvl8pPr>
            <a:lvl9pPr marL="1371600" algn="l" rtl="0" fontAlgn="base">
              <a:lnSpc>
                <a:spcPct val="90000"/>
              </a:lnSpc>
              <a:spcBef>
                <a:spcPct val="0"/>
              </a:spcBef>
              <a:spcAft>
                <a:spcPct val="0"/>
              </a:spcAft>
              <a:defRPr sz="3300">
                <a:solidFill>
                  <a:schemeClr val="tx1"/>
                </a:solidFill>
                <a:latin typeface="Calibri Light" pitchFamily="34" charset="0"/>
              </a:defRPr>
            </a:lvl9pPr>
          </a:lstStyle>
          <a:p>
            <a:pPr algn="ctr">
              <a:defRPr/>
            </a:pPr>
            <a:r>
              <a:rPr lang="ru-RU" sz="18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Ключевые даты 2019 года (2)</a:t>
            </a:r>
            <a:endParaRPr lang="ru-RU" sz="18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1191231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Номер слайда 3"/>
          <p:cNvSpPr txBox="1">
            <a:spLocks/>
          </p:cNvSpPr>
          <p:nvPr/>
        </p:nvSpPr>
        <p:spPr bwMode="auto">
          <a:xfrm>
            <a:off x="8748464" y="6237312"/>
            <a:ext cx="39553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8" rIns="91422" bIns="45718" anchor="ct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555625" indent="-212725" eaLnBrk="0" hangingPunct="0">
              <a:lnSpc>
                <a:spcPct val="90000"/>
              </a:lnSpc>
              <a:spcBef>
                <a:spcPts val="500"/>
              </a:spcBef>
              <a:buFont typeface="Arial" pitchFamily="34" charset="0"/>
              <a:buChar char="•"/>
              <a:defRPr sz="2400">
                <a:solidFill>
                  <a:schemeClr val="tx1"/>
                </a:solidFill>
                <a:latin typeface="Calibri" pitchFamily="34" charset="0"/>
              </a:defRPr>
            </a:lvl2pPr>
            <a:lvl3pPr marL="855663" indent="-169863" eaLnBrk="0" hangingPunct="0">
              <a:lnSpc>
                <a:spcPct val="90000"/>
              </a:lnSpc>
              <a:spcBef>
                <a:spcPts val="500"/>
              </a:spcBef>
              <a:buFont typeface="Arial" pitchFamily="34" charset="0"/>
              <a:buChar char="•"/>
              <a:defRPr sz="2000">
                <a:solidFill>
                  <a:schemeClr val="tx1"/>
                </a:solidFill>
                <a:latin typeface="Calibri" pitchFamily="34" charset="0"/>
              </a:defRPr>
            </a:lvl3pPr>
            <a:lvl4pPr marL="1198563" indent="-169863" eaLnBrk="0" hangingPunct="0">
              <a:lnSpc>
                <a:spcPct val="90000"/>
              </a:lnSpc>
              <a:spcBef>
                <a:spcPts val="500"/>
              </a:spcBef>
              <a:buFont typeface="Arial" pitchFamily="34" charset="0"/>
              <a:buChar char="•"/>
              <a:defRPr sz="2000">
                <a:solidFill>
                  <a:schemeClr val="tx1"/>
                </a:solidFill>
                <a:latin typeface="Calibri" pitchFamily="34" charset="0"/>
              </a:defRPr>
            </a:lvl4pPr>
            <a:lvl5pPr marL="1541463" indent="-169863" eaLnBrk="0" hangingPunct="0">
              <a:lnSpc>
                <a:spcPct val="90000"/>
              </a:lnSpc>
              <a:spcBef>
                <a:spcPts val="500"/>
              </a:spcBef>
              <a:buFont typeface="Arial" pitchFamily="34" charset="0"/>
              <a:buChar char="•"/>
              <a:defRPr sz="2000">
                <a:solidFill>
                  <a:schemeClr val="tx1"/>
                </a:solidFill>
                <a:latin typeface="Calibri" pitchFamily="34" charset="0"/>
              </a:defRPr>
            </a:lvl5pPr>
            <a:lvl6pPr marL="1998663" indent="-169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defRPr>
            </a:lvl6pPr>
            <a:lvl7pPr marL="2455863" indent="-169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defRPr>
            </a:lvl7pPr>
            <a:lvl8pPr marL="2913063" indent="-169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defRPr>
            </a:lvl8pPr>
            <a:lvl9pPr marL="3370263" indent="-169863" eaLnBrk="0" fontAlgn="base" hangingPunct="0">
              <a:lnSpc>
                <a:spcPct val="90000"/>
              </a:lnSpc>
              <a:spcBef>
                <a:spcPts val="500"/>
              </a:spcBef>
              <a:spcAft>
                <a:spcPct val="0"/>
              </a:spcAft>
              <a:buFont typeface="Arial" pitchFamily="34" charset="0"/>
              <a:buChar char="•"/>
              <a:defRPr sz="2000">
                <a:solidFill>
                  <a:schemeClr val="tx1"/>
                </a:solidFill>
                <a:latin typeface="Calibri" pitchFamily="34" charset="0"/>
              </a:defRPr>
            </a:lvl9pPr>
          </a:lstStyle>
          <a:p>
            <a:pPr algn="r" eaLnBrk="1" hangingPunct="1">
              <a:lnSpc>
                <a:spcPct val="100000"/>
              </a:lnSpc>
              <a:spcBef>
                <a:spcPct val="0"/>
              </a:spcBef>
              <a:buFontTx/>
              <a:buNone/>
            </a:pPr>
            <a:fld id="{1C418FE9-047E-4CE3-9A68-D24DE5229C94}" type="slidenum">
              <a:rPr lang="ru-RU" altLang="ru-RU" sz="1200">
                <a:solidFill>
                  <a:srgbClr val="898989"/>
                </a:solidFill>
                <a:latin typeface="Times New Roman" pitchFamily="18" charset="0"/>
                <a:ea typeface="Tahoma" pitchFamily="34" charset="0"/>
                <a:cs typeface="Times New Roman" pitchFamily="18" charset="0"/>
              </a:rPr>
              <a:pPr algn="r" eaLnBrk="1" hangingPunct="1">
                <a:lnSpc>
                  <a:spcPct val="100000"/>
                </a:lnSpc>
                <a:spcBef>
                  <a:spcPct val="0"/>
                </a:spcBef>
                <a:buFontTx/>
                <a:buNone/>
              </a:pPr>
              <a:t>15</a:t>
            </a:fld>
            <a:endParaRPr lang="ru-RU" altLang="ru-RU" sz="1200" dirty="0">
              <a:solidFill>
                <a:srgbClr val="898989"/>
              </a:solidFill>
              <a:latin typeface="Times New Roman" pitchFamily="18" charset="0"/>
              <a:ea typeface="Tahoma" pitchFamily="34" charset="0"/>
              <a:cs typeface="Times New Roman" pitchFamily="18" charset="0"/>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3767689313"/>
              </p:ext>
            </p:extLst>
          </p:nvPr>
        </p:nvGraphicFramePr>
        <p:xfrm>
          <a:off x="107504" y="908720"/>
          <a:ext cx="8928993" cy="5400600"/>
        </p:xfrm>
        <a:graphic>
          <a:graphicData uri="http://schemas.openxmlformats.org/drawingml/2006/table">
            <a:tbl>
              <a:tblPr firstRow="1" bandRow="1">
                <a:tableStyleId>{5C22544A-7EE6-4342-B048-85BDC9FD1C3A}</a:tableStyleId>
              </a:tblPr>
              <a:tblGrid>
                <a:gridCol w="1080120">
                  <a:extLst>
                    <a:ext uri="{9D8B030D-6E8A-4147-A177-3AD203B41FA5}"/>
                  </a:extLst>
                </a:gridCol>
                <a:gridCol w="2192195">
                  <a:extLst>
                    <a:ext uri="{9D8B030D-6E8A-4147-A177-3AD203B41FA5}"/>
                  </a:extLst>
                </a:gridCol>
                <a:gridCol w="2488325">
                  <a:extLst>
                    <a:ext uri="{9D8B030D-6E8A-4147-A177-3AD203B41FA5}"/>
                  </a:extLst>
                </a:gridCol>
                <a:gridCol w="3168353">
                  <a:extLst>
                    <a:ext uri="{9D8B030D-6E8A-4147-A177-3AD203B41FA5}"/>
                  </a:extLst>
                </a:gridCol>
              </a:tblGrid>
              <a:tr h="344396">
                <a:tc>
                  <a:txBody>
                    <a:bodyPr/>
                    <a:lstStyle/>
                    <a:p>
                      <a:pPr algn="ctr"/>
                      <a:r>
                        <a:rPr lang="ru-RU" sz="1600" dirty="0" smtClean="0">
                          <a:latin typeface="Times New Roman" panose="02020603050405020304" pitchFamily="18" charset="0"/>
                          <a:cs typeface="Times New Roman" panose="02020603050405020304" pitchFamily="18" charset="0"/>
                        </a:rPr>
                        <a:t>Дата</a:t>
                      </a:r>
                      <a:endParaRPr lang="ru-RU" sz="1600" b="1" dirty="0">
                        <a:solidFill>
                          <a:schemeClr val="bg1"/>
                        </a:solidFill>
                        <a:latin typeface="Times New Roman" panose="02020603050405020304" pitchFamily="18" charset="0"/>
                        <a:cs typeface="Times New Roman" panose="02020603050405020304" pitchFamily="18" charset="0"/>
                      </a:endParaRPr>
                    </a:p>
                  </a:txBody>
                  <a:tcPr marL="68580" marR="68580" marT="45727" marB="45727"/>
                </a:tc>
                <a:tc>
                  <a:txBody>
                    <a:bodyPr/>
                    <a:lstStyle/>
                    <a:p>
                      <a:pPr algn="ctr"/>
                      <a:r>
                        <a:rPr lang="ru-RU" sz="1600" dirty="0" smtClean="0">
                          <a:latin typeface="Times New Roman" panose="02020603050405020304" pitchFamily="18" charset="0"/>
                          <a:cs typeface="Times New Roman" panose="02020603050405020304" pitchFamily="18" charset="0"/>
                        </a:rPr>
                        <a:t>ГРБС</a:t>
                      </a:r>
                      <a:endParaRPr lang="ru-RU" sz="1600" b="1" dirty="0">
                        <a:solidFill>
                          <a:schemeClr val="bg1"/>
                        </a:solidFill>
                        <a:latin typeface="Times New Roman" panose="02020603050405020304" pitchFamily="18" charset="0"/>
                        <a:cs typeface="Times New Roman" panose="02020603050405020304" pitchFamily="18" charset="0"/>
                      </a:endParaRPr>
                    </a:p>
                  </a:txBody>
                  <a:tcPr marL="68580" marR="68580" marT="45727" marB="45727"/>
                </a:tc>
                <a:tc>
                  <a:txBody>
                    <a:bodyPr/>
                    <a:lstStyle/>
                    <a:p>
                      <a:pPr algn="ctr"/>
                      <a:r>
                        <a:rPr lang="ru-RU" sz="1600" dirty="0" smtClean="0">
                          <a:latin typeface="Times New Roman" panose="02020603050405020304" pitchFamily="18" charset="0"/>
                          <a:cs typeface="Times New Roman" panose="02020603050405020304" pitchFamily="18" charset="0"/>
                        </a:rPr>
                        <a:t>ПБС</a:t>
                      </a:r>
                      <a:endParaRPr lang="ru-RU" sz="1600" b="1" dirty="0">
                        <a:solidFill>
                          <a:schemeClr val="bg1"/>
                        </a:solidFill>
                        <a:latin typeface="Times New Roman" panose="02020603050405020304" pitchFamily="18" charset="0"/>
                        <a:cs typeface="Times New Roman" panose="02020603050405020304" pitchFamily="18" charset="0"/>
                      </a:endParaRPr>
                    </a:p>
                  </a:txBody>
                  <a:tcPr marL="68580" marR="68580" marT="45727" marB="45727"/>
                </a:tc>
                <a:tc>
                  <a:txBody>
                    <a:bodyPr/>
                    <a:lstStyle/>
                    <a:p>
                      <a:pPr algn="ctr"/>
                      <a:r>
                        <a:rPr lang="ru-RU" sz="1600" dirty="0" smtClean="0">
                          <a:latin typeface="Times New Roman" panose="02020603050405020304" pitchFamily="18" charset="0"/>
                          <a:cs typeface="Times New Roman" panose="02020603050405020304" pitchFamily="18" charset="0"/>
                        </a:rPr>
                        <a:t>ФК (ТОФК)</a:t>
                      </a:r>
                      <a:endParaRPr lang="ru-RU" sz="1600" b="1" dirty="0">
                        <a:solidFill>
                          <a:schemeClr val="bg1"/>
                        </a:solidFill>
                        <a:latin typeface="Times New Roman" panose="02020603050405020304" pitchFamily="18" charset="0"/>
                        <a:cs typeface="Times New Roman" panose="02020603050405020304" pitchFamily="18" charset="0"/>
                      </a:endParaRPr>
                    </a:p>
                  </a:txBody>
                  <a:tcPr marL="68580" marR="68580" marT="45727" marB="45727"/>
                </a:tc>
                <a:extLst>
                  <a:ext uri="{0D108BD9-81ED-4DB2-BD59-A6C34878D82A}"/>
                </a:extLst>
              </a:tr>
              <a:tr h="907929">
                <a:tc>
                  <a:txBody>
                    <a:bodyPr/>
                    <a:lstStyle/>
                    <a:p>
                      <a:pPr algn="ctr"/>
                      <a:r>
                        <a:rPr lang="ru-RU" sz="1400" b="1" dirty="0" smtClean="0">
                          <a:solidFill>
                            <a:srgbClr val="C00000"/>
                          </a:solidFill>
                          <a:latin typeface="Times New Roman" panose="02020603050405020304" pitchFamily="18" charset="0"/>
                          <a:cs typeface="Times New Roman" panose="02020603050405020304" pitchFamily="18" charset="0"/>
                        </a:rPr>
                        <a:t>не позднее </a:t>
                      </a:r>
                    </a:p>
                    <a:p>
                      <a:pPr algn="ctr"/>
                      <a:r>
                        <a:rPr lang="ru-RU" sz="1400" b="1" dirty="0" smtClean="0">
                          <a:solidFill>
                            <a:srgbClr val="C00000"/>
                          </a:solidFill>
                          <a:latin typeface="Times New Roman" panose="02020603050405020304" pitchFamily="18" charset="0"/>
                          <a:cs typeface="Times New Roman" panose="02020603050405020304" pitchFamily="18" charset="0"/>
                        </a:rPr>
                        <a:t>1 октября</a:t>
                      </a:r>
                      <a:endParaRPr lang="ru-RU" sz="1400" b="1" i="0" dirty="0" smtClean="0">
                        <a:solidFill>
                          <a:srgbClr val="C00000"/>
                        </a:solidFill>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dirty="0" smtClean="0">
                          <a:latin typeface="Times New Roman" panose="02020603050405020304" pitchFamily="18" charset="0"/>
                          <a:cs typeface="Times New Roman" panose="02020603050405020304" pitchFamily="18" charset="0"/>
                        </a:rPr>
                        <a:t>Х</a:t>
                      </a:r>
                      <a:endParaRPr lang="ru-RU" sz="1300" b="0" dirty="0" smtClean="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kern="1200" dirty="0" smtClean="0">
                          <a:latin typeface="Times New Roman" panose="02020603050405020304" pitchFamily="18" charset="0"/>
                          <a:cs typeface="Times New Roman" panose="02020603050405020304" pitchFamily="18" charset="0"/>
                        </a:rPr>
                        <a:t>Принятие БО, связанных с поставкой товаров, выполнением работ, оказанием услуг, за счет ЛБО, доведенных</a:t>
                      </a:r>
                      <a:r>
                        <a:rPr lang="ru-RU" sz="1300" kern="1200" baseline="0" dirty="0" smtClean="0">
                          <a:latin typeface="Times New Roman" panose="02020603050405020304" pitchFamily="18" charset="0"/>
                          <a:cs typeface="Times New Roman" panose="02020603050405020304" pitchFamily="18" charset="0"/>
                        </a:rPr>
                        <a:t> до 01.10.2019</a:t>
                      </a:r>
                      <a:endParaRPr lang="ru-RU" sz="13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727" marB="45727" anchor="ctr"/>
                </a:tc>
                <a:tc>
                  <a:txBody>
                    <a:bodyPr/>
                    <a:lstStyle/>
                    <a:p>
                      <a:pPr algn="ctr"/>
                      <a:r>
                        <a:rPr lang="ru-RU" sz="1300" kern="1200" dirty="0" smtClean="0">
                          <a:latin typeface="Times New Roman" panose="02020603050405020304" pitchFamily="18" charset="0"/>
                          <a:cs typeface="Times New Roman" panose="02020603050405020304" pitchFamily="18" charset="0"/>
                        </a:rPr>
                        <a:t>Х</a:t>
                      </a:r>
                      <a:endParaRPr lang="ru-RU" sz="1300"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45727" marB="45727" anchor="ctr"/>
                </a:tc>
                <a:extLst>
                  <a:ext uri="{0D108BD9-81ED-4DB2-BD59-A6C34878D82A}"/>
                </a:extLst>
              </a:tr>
              <a:tr h="1314926">
                <a:tc>
                  <a:txBody>
                    <a:bodyPr/>
                    <a:lstStyle/>
                    <a:p>
                      <a:pPr algn="ctr"/>
                      <a:r>
                        <a:rPr lang="ru-RU" sz="1400" b="1" dirty="0" smtClean="0">
                          <a:solidFill>
                            <a:srgbClr val="C00000"/>
                          </a:solidFill>
                          <a:latin typeface="Times New Roman" panose="02020603050405020304" pitchFamily="18" charset="0"/>
                          <a:cs typeface="Times New Roman" panose="02020603050405020304" pitchFamily="18" charset="0"/>
                        </a:rPr>
                        <a:t>не позднее  </a:t>
                      </a:r>
                    </a:p>
                    <a:p>
                      <a:pPr algn="ctr"/>
                      <a:r>
                        <a:rPr lang="ru-RU" sz="1400" b="1" dirty="0" smtClean="0">
                          <a:solidFill>
                            <a:srgbClr val="C00000"/>
                          </a:solidFill>
                          <a:latin typeface="Times New Roman" panose="02020603050405020304" pitchFamily="18" charset="0"/>
                          <a:cs typeface="Times New Roman" panose="02020603050405020304" pitchFamily="18" charset="0"/>
                        </a:rPr>
                        <a:t>2 октября</a:t>
                      </a:r>
                      <a:endParaRPr lang="ru-RU" sz="1400" b="1" i="0" dirty="0" smtClean="0">
                        <a:solidFill>
                          <a:srgbClr val="C00000"/>
                        </a:solidFill>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dirty="0" smtClean="0">
                          <a:latin typeface="Times New Roman" panose="02020603050405020304" pitchFamily="18" charset="0"/>
                          <a:cs typeface="Times New Roman" panose="02020603050405020304" pitchFamily="18" charset="0"/>
                        </a:rPr>
                        <a:t>Х</a:t>
                      </a:r>
                      <a:endParaRPr lang="ru-RU" sz="1300" b="0" dirty="0" smtClean="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ctr"/>
                      <a:r>
                        <a:rPr lang="ru-RU" sz="1300" kern="1200" dirty="0" smtClean="0">
                          <a:latin typeface="Times New Roman" panose="02020603050405020304" pitchFamily="18" charset="0"/>
                          <a:cs typeface="Times New Roman" panose="02020603050405020304" pitchFamily="18" charset="0"/>
                        </a:rPr>
                        <a:t>Х</a:t>
                      </a:r>
                      <a:endParaRPr lang="ru-RU" sz="1300"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45727" marB="45727" anchor="ctr"/>
                </a:tc>
                <a:tc>
                  <a:txBody>
                    <a:bodyPr/>
                    <a:lstStyle/>
                    <a:p>
                      <a:pPr algn="ctr"/>
                      <a:r>
                        <a:rPr lang="ru-RU" sz="1300" kern="1200" dirty="0" smtClean="0">
                          <a:latin typeface="Times New Roman" panose="02020603050405020304" pitchFamily="18" charset="0"/>
                          <a:cs typeface="Times New Roman" panose="02020603050405020304" pitchFamily="18" charset="0"/>
                        </a:rPr>
                        <a:t>Приостановление осуществления операций:</a:t>
                      </a:r>
                    </a:p>
                    <a:p>
                      <a:pPr algn="ctr"/>
                      <a:r>
                        <a:rPr lang="ru-RU" sz="1300" kern="1200" dirty="0" smtClean="0">
                          <a:latin typeface="Times New Roman" panose="02020603050405020304" pitchFamily="18" charset="0"/>
                          <a:cs typeface="Times New Roman" panose="02020603050405020304" pitchFamily="18" charset="0"/>
                        </a:rPr>
                        <a:t>- по постановке на учет БО ПБС, принятых после 1 октября 2019 г.;</a:t>
                      </a:r>
                    </a:p>
                    <a:p>
                      <a:pPr algn="ctr"/>
                      <a:r>
                        <a:rPr lang="ru-RU" sz="1300" kern="1200" dirty="0" smtClean="0">
                          <a:latin typeface="Times New Roman" panose="02020603050405020304" pitchFamily="18" charset="0"/>
                          <a:cs typeface="Times New Roman" panose="02020603050405020304" pitchFamily="18" charset="0"/>
                        </a:rPr>
                        <a:t>- по доведению (отзыву) ГРБС, РБС соответствующих ЛБО </a:t>
                      </a:r>
                      <a:endParaRPr lang="ru-RU" sz="1300"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45727" marB="45727" anchor="ctr"/>
                </a:tc>
                <a:extLst>
                  <a:ext uri="{0D108BD9-81ED-4DB2-BD59-A6C34878D82A}"/>
                </a:extLst>
              </a:tr>
              <a:tr h="1721922">
                <a:tc>
                  <a:txBody>
                    <a:bodyPr/>
                    <a:lstStyle/>
                    <a:p>
                      <a:pPr algn="ctr"/>
                      <a:r>
                        <a:rPr lang="ru-RU" sz="1400" b="1" dirty="0" smtClean="0">
                          <a:solidFill>
                            <a:srgbClr val="C00000"/>
                          </a:solidFill>
                          <a:latin typeface="Times New Roman" panose="02020603050405020304" pitchFamily="18" charset="0"/>
                          <a:cs typeface="Times New Roman" panose="02020603050405020304" pitchFamily="18" charset="0"/>
                        </a:rPr>
                        <a:t>не позднее </a:t>
                      </a:r>
                    </a:p>
                    <a:p>
                      <a:pPr algn="ctr"/>
                      <a:r>
                        <a:rPr lang="ru-RU" sz="1400" b="1" dirty="0" smtClean="0">
                          <a:solidFill>
                            <a:srgbClr val="C00000"/>
                          </a:solidFill>
                          <a:latin typeface="Times New Roman" panose="02020603050405020304" pitchFamily="18" charset="0"/>
                          <a:cs typeface="Times New Roman" panose="02020603050405020304" pitchFamily="18" charset="0"/>
                        </a:rPr>
                        <a:t>7 октября</a:t>
                      </a:r>
                      <a:endParaRPr lang="ru-RU" sz="1400" b="1" i="0" dirty="0" smtClean="0">
                        <a:solidFill>
                          <a:srgbClr val="C00000"/>
                        </a:solidFill>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kern="1200" dirty="0" smtClean="0">
                          <a:latin typeface="Times New Roman" panose="02020603050405020304" pitchFamily="18" charset="0"/>
                          <a:cs typeface="Times New Roman" panose="02020603050405020304" pitchFamily="18" charset="0"/>
                        </a:rPr>
                        <a:t>Представление информации о решениях Президента РФ (Правительства РФ), принятых до 01.10.2019 года, устанавливающих возможность принятия БО после 01.10.2019 года  (далее – Информация</a:t>
                      </a:r>
                      <a:r>
                        <a:rPr lang="ru-RU" sz="1300" kern="1200" baseline="0" dirty="0" smtClean="0">
                          <a:latin typeface="Times New Roman" panose="02020603050405020304" pitchFamily="18" charset="0"/>
                          <a:cs typeface="Times New Roman" panose="02020603050405020304" pitchFamily="18" charset="0"/>
                        </a:rPr>
                        <a:t> </a:t>
                      </a:r>
                      <a:r>
                        <a:rPr lang="ru-RU" sz="1300" kern="1200" dirty="0" smtClean="0">
                          <a:latin typeface="Times New Roman" panose="02020603050405020304" pitchFamily="18" charset="0"/>
                          <a:cs typeface="Times New Roman" panose="02020603050405020304" pitchFamily="18" charset="0"/>
                        </a:rPr>
                        <a:t>ГРБС)</a:t>
                      </a:r>
                      <a:endParaRPr lang="ru-RU" sz="13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727" marB="45727"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kern="1200" dirty="0" smtClean="0">
                          <a:latin typeface="Times New Roman" panose="02020603050405020304" pitchFamily="18" charset="0"/>
                          <a:cs typeface="Times New Roman" panose="02020603050405020304" pitchFamily="18" charset="0"/>
                        </a:rPr>
                        <a:t>Представление информации о БО, планируемых к принятию после 1 октября 2019 года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300" kern="1200" dirty="0" smtClean="0">
                          <a:latin typeface="Times New Roman" panose="02020603050405020304" pitchFamily="18" charset="0"/>
                          <a:cs typeface="Times New Roman" panose="02020603050405020304" pitchFamily="18" charset="0"/>
                        </a:rPr>
                        <a:t>(далее – Информация ПБС)</a:t>
                      </a:r>
                      <a:endParaRPr lang="ru-RU" sz="13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727" marB="45727" anchor="ctr"/>
                </a:tc>
                <a:tc>
                  <a:txBody>
                    <a:bodyPr/>
                    <a:lstStyle/>
                    <a:p>
                      <a:pPr algn="ctr"/>
                      <a:r>
                        <a:rPr lang="ru-RU" sz="1300" dirty="0" smtClean="0">
                          <a:latin typeface="Times New Roman" panose="02020603050405020304" pitchFamily="18" charset="0"/>
                          <a:cs typeface="Times New Roman" panose="02020603050405020304" pitchFamily="18" charset="0"/>
                        </a:rPr>
                        <a:t>Х</a:t>
                      </a:r>
                      <a:endParaRPr lang="ru-RU" sz="1300" b="0" dirty="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extLst>
                  <a:ext uri="{0D108BD9-81ED-4DB2-BD59-A6C34878D82A}"/>
                </a:extLst>
              </a:tr>
              <a:tr h="1111427">
                <a:tc>
                  <a:txBody>
                    <a:bodyPr/>
                    <a:lstStyle/>
                    <a:p>
                      <a:pPr algn="ctr"/>
                      <a:r>
                        <a:rPr lang="ru-RU" sz="1400" b="1" dirty="0" smtClean="0">
                          <a:solidFill>
                            <a:srgbClr val="C00000"/>
                          </a:solidFill>
                          <a:latin typeface="Times New Roman" panose="02020603050405020304" pitchFamily="18" charset="0"/>
                          <a:cs typeface="Times New Roman" panose="02020603050405020304" pitchFamily="18" charset="0"/>
                        </a:rPr>
                        <a:t>не позднее </a:t>
                      </a:r>
                    </a:p>
                    <a:p>
                      <a:pPr algn="ctr"/>
                      <a:r>
                        <a:rPr lang="ru-RU" sz="1400" b="1" dirty="0" smtClean="0">
                          <a:solidFill>
                            <a:srgbClr val="C00000"/>
                          </a:solidFill>
                          <a:latin typeface="Times New Roman" panose="02020603050405020304" pitchFamily="18" charset="0"/>
                          <a:cs typeface="Times New Roman" panose="02020603050405020304" pitchFamily="18" charset="0"/>
                        </a:rPr>
                        <a:t>10 октября</a:t>
                      </a:r>
                      <a:endParaRPr lang="ru-RU" sz="1400" b="1" i="0" dirty="0" smtClean="0">
                        <a:solidFill>
                          <a:srgbClr val="C00000"/>
                        </a:solidFill>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dirty="0" smtClean="0">
                          <a:latin typeface="Times New Roman" panose="02020603050405020304" pitchFamily="18" charset="0"/>
                          <a:cs typeface="Times New Roman" panose="02020603050405020304" pitchFamily="18" charset="0"/>
                        </a:rPr>
                        <a:t>Х</a:t>
                      </a:r>
                      <a:endParaRPr lang="ru-RU" sz="1300" b="0" dirty="0" smtClean="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ctr"/>
                      <a:r>
                        <a:rPr lang="ru-RU" sz="1300" dirty="0" smtClean="0">
                          <a:latin typeface="Times New Roman" panose="02020603050405020304" pitchFamily="18" charset="0"/>
                          <a:cs typeface="Times New Roman" panose="02020603050405020304" pitchFamily="18" charset="0"/>
                        </a:rPr>
                        <a:t>Х</a:t>
                      </a:r>
                      <a:endParaRPr lang="ru-RU" sz="1300" b="0" dirty="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ctr"/>
                      <a:r>
                        <a:rPr lang="ru-RU" sz="1300" kern="1200" dirty="0" smtClean="0">
                          <a:latin typeface="Times New Roman" panose="02020603050405020304" pitchFamily="18" charset="0"/>
                          <a:cs typeface="Times New Roman" panose="02020603050405020304" pitchFamily="18" charset="0"/>
                        </a:rPr>
                        <a:t>Осуществление отзыва на л/с ГРБС с л/с РБС и ПБС ЛБО, не связанных БО и в отношении</a:t>
                      </a:r>
                      <a:r>
                        <a:rPr lang="ru-RU" sz="1300" kern="1200" baseline="0" dirty="0" smtClean="0">
                          <a:latin typeface="Times New Roman" panose="02020603050405020304" pitchFamily="18" charset="0"/>
                          <a:cs typeface="Times New Roman" panose="02020603050405020304" pitchFamily="18" charset="0"/>
                        </a:rPr>
                        <a:t> которых не представлена Информация ГРБС и (или) Информация ПБС</a:t>
                      </a:r>
                      <a:endParaRPr lang="ru-RU" sz="13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45727" marB="45727" anchor="ctr"/>
                </a:tc>
                <a:extLst>
                  <a:ext uri="{0D108BD9-81ED-4DB2-BD59-A6C34878D82A}"/>
                </a:extLst>
              </a:tr>
            </a:tbl>
          </a:graphicData>
        </a:graphic>
      </p:graphicFrame>
      <p:sp>
        <p:nvSpPr>
          <p:cNvPr id="7" name="Заголовок 1"/>
          <p:cNvSpPr txBox="1">
            <a:spLocks/>
          </p:cNvSpPr>
          <p:nvPr/>
        </p:nvSpPr>
        <p:spPr bwMode="auto">
          <a:xfrm>
            <a:off x="1691680" y="188640"/>
            <a:ext cx="604837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8" rIns="91422" bIns="45718" anchor="ctr"/>
          <a:lst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itchFamily="34" charset="0"/>
              </a:defRPr>
            </a:lvl2pPr>
            <a:lvl3pPr algn="l" rtl="0" eaLnBrk="0" fontAlgn="base" hangingPunct="0">
              <a:lnSpc>
                <a:spcPct val="90000"/>
              </a:lnSpc>
              <a:spcBef>
                <a:spcPct val="0"/>
              </a:spcBef>
              <a:spcAft>
                <a:spcPct val="0"/>
              </a:spcAft>
              <a:defRPr sz="3300">
                <a:solidFill>
                  <a:schemeClr val="tx1"/>
                </a:solidFill>
                <a:latin typeface="Calibri Light" pitchFamily="34" charset="0"/>
              </a:defRPr>
            </a:lvl3pPr>
            <a:lvl4pPr algn="l" rtl="0" eaLnBrk="0" fontAlgn="base" hangingPunct="0">
              <a:lnSpc>
                <a:spcPct val="90000"/>
              </a:lnSpc>
              <a:spcBef>
                <a:spcPct val="0"/>
              </a:spcBef>
              <a:spcAft>
                <a:spcPct val="0"/>
              </a:spcAft>
              <a:defRPr sz="3300">
                <a:solidFill>
                  <a:schemeClr val="tx1"/>
                </a:solidFill>
                <a:latin typeface="Calibri Light" pitchFamily="34" charset="0"/>
              </a:defRPr>
            </a:lvl4pPr>
            <a:lvl5pPr algn="l" rtl="0" eaLnBrk="0" fontAlgn="base" hangingPunct="0">
              <a:lnSpc>
                <a:spcPct val="90000"/>
              </a:lnSpc>
              <a:spcBef>
                <a:spcPct val="0"/>
              </a:spcBef>
              <a:spcAft>
                <a:spcPct val="0"/>
              </a:spcAft>
              <a:defRPr sz="3300">
                <a:solidFill>
                  <a:schemeClr val="tx1"/>
                </a:solidFill>
                <a:latin typeface="Calibri Light" pitchFamily="34" charset="0"/>
              </a:defRPr>
            </a:lvl5pPr>
            <a:lvl6pPr marL="342900" algn="l" rtl="0" fontAlgn="base">
              <a:lnSpc>
                <a:spcPct val="90000"/>
              </a:lnSpc>
              <a:spcBef>
                <a:spcPct val="0"/>
              </a:spcBef>
              <a:spcAft>
                <a:spcPct val="0"/>
              </a:spcAft>
              <a:defRPr sz="3300">
                <a:solidFill>
                  <a:schemeClr val="tx1"/>
                </a:solidFill>
                <a:latin typeface="Calibri Light" pitchFamily="34" charset="0"/>
              </a:defRPr>
            </a:lvl6pPr>
            <a:lvl7pPr marL="685800" algn="l" rtl="0" fontAlgn="base">
              <a:lnSpc>
                <a:spcPct val="90000"/>
              </a:lnSpc>
              <a:spcBef>
                <a:spcPct val="0"/>
              </a:spcBef>
              <a:spcAft>
                <a:spcPct val="0"/>
              </a:spcAft>
              <a:defRPr sz="3300">
                <a:solidFill>
                  <a:schemeClr val="tx1"/>
                </a:solidFill>
                <a:latin typeface="Calibri Light" pitchFamily="34" charset="0"/>
              </a:defRPr>
            </a:lvl7pPr>
            <a:lvl8pPr marL="1028700" algn="l" rtl="0" fontAlgn="base">
              <a:lnSpc>
                <a:spcPct val="90000"/>
              </a:lnSpc>
              <a:spcBef>
                <a:spcPct val="0"/>
              </a:spcBef>
              <a:spcAft>
                <a:spcPct val="0"/>
              </a:spcAft>
              <a:defRPr sz="3300">
                <a:solidFill>
                  <a:schemeClr val="tx1"/>
                </a:solidFill>
                <a:latin typeface="Calibri Light" pitchFamily="34" charset="0"/>
              </a:defRPr>
            </a:lvl8pPr>
            <a:lvl9pPr marL="1371600" algn="l" rtl="0" fontAlgn="base">
              <a:lnSpc>
                <a:spcPct val="90000"/>
              </a:lnSpc>
              <a:spcBef>
                <a:spcPct val="0"/>
              </a:spcBef>
              <a:spcAft>
                <a:spcPct val="0"/>
              </a:spcAft>
              <a:defRPr sz="3300">
                <a:solidFill>
                  <a:schemeClr val="tx1"/>
                </a:solidFill>
                <a:latin typeface="Calibri Light" pitchFamily="34" charset="0"/>
              </a:defRPr>
            </a:lvl9pPr>
          </a:lstStyle>
          <a:p>
            <a:pPr algn="ctr">
              <a:defRPr/>
            </a:pPr>
            <a:r>
              <a:rPr lang="ru-RU" sz="1800" b="1" cap="all" spc="133" dirty="0" smtClean="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rPr>
              <a:t>Ключевые даты 2019 года (3)</a:t>
            </a:r>
            <a:endParaRPr lang="ru-RU" sz="1800" b="1" cap="all" spc="133" dirty="0">
              <a:solidFill>
                <a:schemeClr val="accent1">
                  <a:lumMod val="50000"/>
                </a:schemeClr>
              </a:solidFill>
              <a:latin typeface="Times New Roman" panose="02020603050405020304" pitchFamily="18" charset="0"/>
              <a:ea typeface="Open Sans Condensed"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2869930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Объект 2"/>
          <p:cNvGraphicFramePr>
            <a:graphicFrameLocks noChangeAspect="1"/>
          </p:cNvGraphicFramePr>
          <p:nvPr/>
        </p:nvGraphicFramePr>
        <p:xfrm>
          <a:off x="3529013" y="2544763"/>
          <a:ext cx="3579019" cy="3465512"/>
        </p:xfrm>
        <a:graphic>
          <a:graphicData uri="http://schemas.openxmlformats.org/presentationml/2006/ole">
            <mc:AlternateContent xmlns:mc="http://schemas.openxmlformats.org/markup-compatibility/2006">
              <mc:Choice xmlns:v="urn:schemas-microsoft-com:vml" Requires="v">
                <p:oleObj spid="_x0000_s2065" name="Лист" r:id="rId3" imgW="9782149" imgH="7105754" progId="Excel.Sheet.12">
                  <p:embed/>
                </p:oleObj>
              </mc:Choice>
              <mc:Fallback>
                <p:oleObj name="Лист" r:id="rId3" imgW="9782149" imgH="7105754" progId="Excel.Sheet.12">
                  <p:embed/>
                  <p:pic>
                    <p:nvPicPr>
                      <p:cNvPr id="0" name=""/>
                      <p:cNvPicPr>
                        <a:picLocks noChangeAspect="1" noChangeArrowheads="1"/>
                      </p:cNvPicPr>
                      <p:nvPr/>
                    </p:nvPicPr>
                    <p:blipFill>
                      <a:blip r:embed="rId4">
                        <a:lum bright="2000"/>
                        <a:extLst>
                          <a:ext uri="{28A0092B-C50C-407E-A947-70E740481C1C}">
                            <a14:useLocalDpi xmlns:a14="http://schemas.microsoft.com/office/drawing/2010/main" val="0"/>
                          </a:ext>
                        </a:extLst>
                      </a:blip>
                      <a:srcRect/>
                      <a:stretch>
                        <a:fillRect/>
                      </a:stretch>
                    </p:blipFill>
                    <p:spPr bwMode="auto">
                      <a:xfrm>
                        <a:off x="3529013" y="2544763"/>
                        <a:ext cx="3579019" cy="3465512"/>
                      </a:xfrm>
                      <a:prstGeom prst="rect">
                        <a:avLst/>
                      </a:prstGeom>
                      <a:gradFill rotWithShape="0">
                        <a:gsLst>
                          <a:gs pos="0">
                            <a:srgbClr val="F7FAFD"/>
                          </a:gs>
                          <a:gs pos="64999">
                            <a:srgbClr val="DAE3F3"/>
                          </a:gs>
                          <a:gs pos="74001">
                            <a:srgbClr val="B5D2EC"/>
                          </a:gs>
                          <a:gs pos="83000">
                            <a:srgbClr val="B5D2EC"/>
                          </a:gs>
                          <a:gs pos="100000">
                            <a:srgbClr val="CEE1F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Схема 1"/>
          <p:cNvGraphicFramePr/>
          <p:nvPr>
            <p:extLst>
              <p:ext uri="{D42A27DB-BD31-4B8C-83A1-F6EECF244321}">
                <p14:modId xmlns:p14="http://schemas.microsoft.com/office/powerpoint/2010/main" val="3352816999"/>
              </p:ext>
            </p:extLst>
          </p:nvPr>
        </p:nvGraphicFramePr>
        <p:xfrm>
          <a:off x="2195736" y="2492896"/>
          <a:ext cx="6840760" cy="277001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8436" name="Рисунок 1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508104" y="3356992"/>
            <a:ext cx="19169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рямоугольная выноска 11"/>
          <p:cNvSpPr/>
          <p:nvPr/>
        </p:nvSpPr>
        <p:spPr>
          <a:xfrm>
            <a:off x="3571874" y="1963738"/>
            <a:ext cx="1720205" cy="360362"/>
          </a:xfrm>
          <a:prstGeom prst="wedgeRectCallout">
            <a:avLst>
              <a:gd name="adj1" fmla="val 51676"/>
              <a:gd name="adj2" fmla="val 384933"/>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400" b="1" dirty="0">
                <a:solidFill>
                  <a:schemeClr val="accent1">
                    <a:lumMod val="50000"/>
                  </a:schemeClr>
                </a:solidFill>
                <a:latin typeface="Century Gothic" panose="020B0502020202020204" pitchFamily="34" charset="0"/>
              </a:rPr>
              <a:t>06-07.01.2019</a:t>
            </a:r>
          </a:p>
        </p:txBody>
      </p:sp>
      <p:sp>
        <p:nvSpPr>
          <p:cNvPr id="14" name="Прямоугольная выноска 13"/>
          <p:cNvSpPr/>
          <p:nvPr/>
        </p:nvSpPr>
        <p:spPr>
          <a:xfrm>
            <a:off x="7380312" y="1582739"/>
            <a:ext cx="1382689" cy="396875"/>
          </a:xfrm>
          <a:prstGeom prst="wedgeRectCallout">
            <a:avLst>
              <a:gd name="adj1" fmla="val -44531"/>
              <a:gd name="adj2" fmla="val 422346"/>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400" b="1" dirty="0">
                <a:solidFill>
                  <a:schemeClr val="accent1">
                    <a:lumMod val="50000"/>
                  </a:schemeClr>
                </a:solidFill>
                <a:latin typeface="Century Gothic" panose="020B0502020202020204" pitchFamily="34" charset="0"/>
              </a:rPr>
              <a:t>С 08.01.2019</a:t>
            </a:r>
          </a:p>
        </p:txBody>
      </p:sp>
      <p:pic>
        <p:nvPicPr>
          <p:cNvPr id="18439" name="Рисунок 9"/>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452320" y="3284984"/>
            <a:ext cx="191691"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p:cNvSpPr txBox="1"/>
          <p:nvPr/>
        </p:nvSpPr>
        <p:spPr>
          <a:xfrm>
            <a:off x="1187624" y="0"/>
            <a:ext cx="7056784" cy="830262"/>
          </a:xfrm>
          <a:prstGeom prst="rect">
            <a:avLst/>
          </a:prstGeom>
          <a:noFill/>
        </p:spPr>
        <p:txBody>
          <a:bodyPr wrap="square">
            <a:spAutoFit/>
          </a:bodyPr>
          <a:lstStyle/>
          <a:p>
            <a:pPr algn="ctr">
              <a:defRPr/>
            </a:pPr>
            <a:r>
              <a:rPr lang="ru-RU" sz="2400" b="1" dirty="0">
                <a:solidFill>
                  <a:schemeClr val="accent1">
                    <a:lumMod val="75000"/>
                  </a:schemeClr>
                </a:solidFill>
                <a:latin typeface="Times New Roman" panose="02020603050405020304" pitchFamily="18" charset="0"/>
                <a:cs typeface="Times New Roman" panose="02020603050405020304" pitchFamily="18" charset="0"/>
              </a:rPr>
              <a:t>Перерегистрация БО в 2019 году</a:t>
            </a:r>
          </a:p>
          <a:p>
            <a:pPr algn="ctr">
              <a:defRPr/>
            </a:pPr>
            <a:r>
              <a:rPr lang="ru-RU" sz="2400" b="1" dirty="0">
                <a:solidFill>
                  <a:schemeClr val="accent1">
                    <a:lumMod val="75000"/>
                  </a:schemeClr>
                </a:solidFill>
                <a:latin typeface="Times New Roman" panose="02020603050405020304" pitchFamily="18" charset="0"/>
                <a:cs typeface="Times New Roman" panose="02020603050405020304" pitchFamily="18" charset="0"/>
              </a:rPr>
              <a:t>Порядок действий в ЕИС</a:t>
            </a:r>
          </a:p>
        </p:txBody>
      </p:sp>
      <p:sp>
        <p:nvSpPr>
          <p:cNvPr id="5" name="Скругленный прямоугольник 4"/>
          <p:cNvSpPr/>
          <p:nvPr/>
        </p:nvSpPr>
        <p:spPr>
          <a:xfrm>
            <a:off x="251520" y="2193926"/>
            <a:ext cx="1697534" cy="1400175"/>
          </a:xfrm>
          <a:prstGeom prst="roundRect">
            <a:avLst/>
          </a:prstGeom>
          <a:solidFill>
            <a:schemeClr val="accent1">
              <a:lumMod val="40000"/>
              <a:lumOff val="6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600" b="1" dirty="0">
                <a:solidFill>
                  <a:schemeClr val="accent1">
                    <a:lumMod val="50000"/>
                  </a:schemeClr>
                </a:solidFill>
              </a:rPr>
              <a:t>Направление уведомлений и разъяснений в ЛК ТОФК</a:t>
            </a:r>
          </a:p>
        </p:txBody>
      </p:sp>
      <p:sp>
        <p:nvSpPr>
          <p:cNvPr id="15" name="Скругленный прямоугольник 14"/>
          <p:cNvSpPr/>
          <p:nvPr/>
        </p:nvSpPr>
        <p:spPr>
          <a:xfrm>
            <a:off x="251520" y="3927476"/>
            <a:ext cx="1697534" cy="1401763"/>
          </a:xfrm>
          <a:prstGeom prst="roundRect">
            <a:avLst/>
          </a:prstGeom>
          <a:solidFill>
            <a:schemeClr val="accent1">
              <a:lumMod val="40000"/>
              <a:lumOff val="6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600" b="1" dirty="0">
                <a:solidFill>
                  <a:schemeClr val="accent1">
                    <a:lumMod val="50000"/>
                  </a:schemeClr>
                </a:solidFill>
              </a:rPr>
              <a:t>Направление уведомлений и разъяснений в ЛК Заказчиков</a:t>
            </a:r>
          </a:p>
        </p:txBody>
      </p:sp>
      <p:pic>
        <p:nvPicPr>
          <p:cNvPr id="18443" name="Рисунок 16"/>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691680" y="3706813"/>
            <a:ext cx="43596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Прямоугольная выноска 17"/>
          <p:cNvSpPr/>
          <p:nvPr/>
        </p:nvSpPr>
        <p:spPr>
          <a:xfrm flipH="1">
            <a:off x="2051720" y="1340768"/>
            <a:ext cx="1512168" cy="358775"/>
          </a:xfrm>
          <a:prstGeom prst="wedgeRectCallout">
            <a:avLst>
              <a:gd name="adj1" fmla="val 54974"/>
              <a:gd name="adj2" fmla="val 387588"/>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400" b="1" dirty="0">
                <a:solidFill>
                  <a:schemeClr val="accent1">
                    <a:lumMod val="50000"/>
                  </a:schemeClr>
                </a:solidFill>
                <a:latin typeface="Century Gothic" panose="020B0502020202020204" pitchFamily="34" charset="0"/>
              </a:rPr>
              <a:t>27.12.2018</a:t>
            </a:r>
          </a:p>
        </p:txBody>
      </p:sp>
      <p:pic>
        <p:nvPicPr>
          <p:cNvPr id="18445" name="Рисунок 18"/>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619672" y="1993900"/>
            <a:ext cx="4555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Прямоугольник 7"/>
          <p:cNvSpPr/>
          <p:nvPr/>
        </p:nvSpPr>
        <p:spPr>
          <a:xfrm>
            <a:off x="107504" y="5940569"/>
            <a:ext cx="2173584" cy="584775"/>
          </a:xfrm>
          <a:prstGeom prst="rect">
            <a:avLst/>
          </a:prstGeom>
        </p:spPr>
        <p:txBody>
          <a:bodyPr wrap="square">
            <a:spAutoFit/>
          </a:bodyPr>
          <a:lstStyle/>
          <a:p>
            <a:pPr algn="ctr" fontAlgn="auto">
              <a:spcBef>
                <a:spcPts val="0"/>
              </a:spcBef>
              <a:spcAft>
                <a:spcPts val="0"/>
              </a:spcAft>
              <a:defRPr/>
            </a:pPr>
            <a:r>
              <a:rPr lang="ru-RU" sz="1600" b="1" dirty="0">
                <a:solidFill>
                  <a:schemeClr val="accent1">
                    <a:lumMod val="50000"/>
                  </a:schemeClr>
                </a:solidFill>
                <a:latin typeface="+mn-lt"/>
                <a:cs typeface="+mn-cs"/>
              </a:rPr>
              <a:t>Организационные </a:t>
            </a:r>
          </a:p>
          <a:p>
            <a:pPr algn="ctr" fontAlgn="auto">
              <a:spcBef>
                <a:spcPts val="0"/>
              </a:spcBef>
              <a:spcAft>
                <a:spcPts val="0"/>
              </a:spcAft>
              <a:defRPr/>
            </a:pPr>
            <a:r>
              <a:rPr lang="ru-RU" sz="1600" b="1" dirty="0">
                <a:solidFill>
                  <a:schemeClr val="accent1">
                    <a:lumMod val="50000"/>
                  </a:schemeClr>
                </a:solidFill>
                <a:latin typeface="+mn-lt"/>
                <a:cs typeface="+mn-cs"/>
              </a:rPr>
              <a:t>мероприятия</a:t>
            </a:r>
          </a:p>
        </p:txBody>
      </p:sp>
      <p:sp>
        <p:nvSpPr>
          <p:cNvPr id="20" name="Прямоугольник 19"/>
          <p:cNvSpPr/>
          <p:nvPr/>
        </p:nvSpPr>
        <p:spPr>
          <a:xfrm>
            <a:off x="3635896" y="6093296"/>
            <a:ext cx="3017044" cy="369888"/>
          </a:xfrm>
          <a:prstGeom prst="rect">
            <a:avLst/>
          </a:prstGeom>
        </p:spPr>
        <p:txBody>
          <a:bodyPr>
            <a:spAutoFit/>
          </a:bodyPr>
          <a:lstStyle/>
          <a:p>
            <a:pPr algn="ctr" fontAlgn="auto">
              <a:spcBef>
                <a:spcPts val="0"/>
              </a:spcBef>
              <a:spcAft>
                <a:spcPts val="0"/>
              </a:spcAft>
              <a:defRPr/>
            </a:pPr>
            <a:r>
              <a:rPr lang="ru-RU" b="1" dirty="0">
                <a:solidFill>
                  <a:schemeClr val="accent1">
                    <a:lumMod val="50000"/>
                  </a:schemeClr>
                </a:solidFill>
                <a:latin typeface="+mn-lt"/>
                <a:cs typeface="+mn-cs"/>
              </a:rPr>
              <a:t>Технические мероприятия</a:t>
            </a:r>
          </a:p>
        </p:txBody>
      </p:sp>
      <p:cxnSp>
        <p:nvCxnSpPr>
          <p:cNvPr id="21" name="Прямая со стрелкой 20"/>
          <p:cNvCxnSpPr/>
          <p:nvPr/>
        </p:nvCxnSpPr>
        <p:spPr>
          <a:xfrm flipV="1">
            <a:off x="2051720" y="6237312"/>
            <a:ext cx="1559719" cy="158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8449" name="Номер слайда 21"/>
          <p:cNvSpPr>
            <a:spLocks noGrp="1"/>
          </p:cNvSpPr>
          <p:nvPr>
            <p:ph type="sldNum" sz="quarter" idx="12"/>
          </p:nvPr>
        </p:nvSpPr>
        <p:spPr bwMode="auto">
          <a:xfrm>
            <a:off x="8748464" y="6237312"/>
            <a:ext cx="36004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186B48A0-C7A5-4FE4-BF73-4A14EA469F76}" type="slidenum">
              <a:rPr lang="ru-RU" altLang="ru-RU" smtClean="0">
                <a:solidFill>
                  <a:srgbClr val="898989"/>
                </a:solidFill>
              </a:rPr>
              <a:pPr fontAlgn="base">
                <a:spcBef>
                  <a:spcPct val="0"/>
                </a:spcBef>
                <a:spcAft>
                  <a:spcPct val="0"/>
                </a:spcAft>
              </a:pPr>
              <a:t>16</a:t>
            </a:fld>
            <a:endParaRPr lang="ru-RU" altLang="ru-RU" dirty="0" smtClean="0">
              <a:solidFill>
                <a:srgbClr val="898989"/>
              </a:solidFill>
            </a:endParaRPr>
          </a:p>
        </p:txBody>
      </p:sp>
    </p:spTree>
    <p:extLst>
      <p:ext uri="{BB962C8B-B14F-4D97-AF65-F5344CB8AC3E}">
        <p14:creationId xmlns:p14="http://schemas.microsoft.com/office/powerpoint/2010/main" val="20805642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6"/>
          <p:cNvSpPr txBox="1">
            <a:spLocks noChangeArrowheads="1"/>
          </p:cNvSpPr>
          <p:nvPr/>
        </p:nvSpPr>
        <p:spPr bwMode="auto">
          <a:xfrm>
            <a:off x="107504" y="908720"/>
            <a:ext cx="8856984" cy="567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742950" indent="-742950" eaLnBrk="0" hangingPunct="0">
              <a:lnSpc>
                <a:spcPct val="100000"/>
              </a:lnSpc>
              <a:spcBef>
                <a:spcPts val="600"/>
              </a:spcBef>
              <a:buFont typeface="Wingdings" panose="05000000000000000000" pitchFamily="2" charset="2"/>
              <a:buChar char="v"/>
              <a:defRPr/>
            </a:pPr>
            <a:r>
              <a:rPr lang="ru-RU" altLang="ru-RU" sz="1400" b="1" dirty="0">
                <a:solidFill>
                  <a:srgbClr val="44546A"/>
                </a:solidFill>
                <a:latin typeface="Times New Roman" panose="02020603050405020304" pitchFamily="18" charset="0"/>
                <a:cs typeface="Times New Roman" panose="02020603050405020304" pitchFamily="18" charset="0"/>
              </a:rPr>
              <a:t>Если сведения о принятом БО формируются на основании контрактов, не включаемых в реестр контрактов, а также если контракт содержит государственную тайну</a:t>
            </a:r>
          </a:p>
          <a:p>
            <a:pPr eaLnBrk="0" hangingPunct="0">
              <a:lnSpc>
                <a:spcPct val="100000"/>
              </a:lnSpc>
              <a:spcBef>
                <a:spcPct val="0"/>
              </a:spcBef>
              <a:buFont typeface="Arial" panose="020B0604020202020204" pitchFamily="34" charset="0"/>
              <a:buNone/>
              <a:defRPr/>
            </a:pPr>
            <a:endParaRPr lang="ru-RU" altLang="ru-RU" sz="700" b="1" dirty="0" smtClean="0">
              <a:solidFill>
                <a:srgbClr val="44546A"/>
              </a:solidFill>
              <a:latin typeface="Times New Roman" panose="02020603050405020304" pitchFamily="18" charset="0"/>
              <a:cs typeface="Times New Roman" panose="02020603050405020304" pitchFamily="18" charset="0"/>
            </a:endParaRPr>
          </a:p>
          <a:p>
            <a:pPr eaLnBrk="0" hangingPunct="0">
              <a:lnSpc>
                <a:spcPct val="100000"/>
              </a:lnSpc>
              <a:spcBef>
                <a:spcPct val="0"/>
              </a:spcBef>
              <a:buFont typeface="Arial" panose="020B0604020202020204" pitchFamily="34" charset="0"/>
              <a:buNone/>
              <a:defRPr/>
            </a:pPr>
            <a:r>
              <a:rPr lang="ru-RU" altLang="ru-RU" sz="1600" b="1" dirty="0" smtClean="0">
                <a:solidFill>
                  <a:srgbClr val="FF0000"/>
                </a:solidFill>
                <a:latin typeface="Times New Roman" panose="02020603050405020304" pitchFamily="18" charset="0"/>
                <a:cs typeface="Times New Roman" panose="02020603050405020304" pitchFamily="18" charset="0"/>
              </a:rPr>
              <a:t>До 01 января 2019 года</a:t>
            </a:r>
            <a:r>
              <a:rPr lang="ru-RU" altLang="ru-RU" sz="1600" b="1" dirty="0" smtClean="0">
                <a:solidFill>
                  <a:srgbClr val="44546A"/>
                </a:solidFill>
                <a:latin typeface="Times New Roman" panose="02020603050405020304" pitchFamily="18" charset="0"/>
                <a:cs typeface="Times New Roman" panose="02020603050405020304" pitchFamily="18" charset="0"/>
              </a:rPr>
              <a:t>:</a:t>
            </a:r>
          </a:p>
          <a:p>
            <a:pPr marL="742950" indent="-742950" eaLnBrk="0" hangingPunct="0">
              <a:lnSpc>
                <a:spcPct val="100000"/>
              </a:lnSpc>
              <a:spcBef>
                <a:spcPts val="600"/>
              </a:spcBef>
              <a:buFont typeface="Wingdings" panose="05000000000000000000" pitchFamily="2" charset="2"/>
              <a:buChar char="v"/>
              <a:defRPr/>
            </a:pPr>
            <a:r>
              <a:rPr lang="ru-RU" altLang="ru-RU" sz="1400" b="1" dirty="0">
                <a:solidFill>
                  <a:srgbClr val="44546A"/>
                </a:solidFill>
                <a:latin typeface="Times New Roman" panose="02020603050405020304" pitchFamily="18" charset="0"/>
                <a:cs typeface="Times New Roman" panose="02020603050405020304" pitchFamily="18" charset="0"/>
              </a:rPr>
              <a:t>Если в результате определения поставщика (подрядчика, исполнителя) процедура закупки признана несостоявшейся, и при этом повторная процедура по данной позиции плана-графика не проводится (при этом такая позиция не отменяется), то аннулирование принимаемого БО осуществляется в </a:t>
            </a:r>
            <a:r>
              <a:rPr lang="ru-RU" altLang="ru-RU" sz="1400" b="1" dirty="0" smtClean="0">
                <a:solidFill>
                  <a:srgbClr val="44546A"/>
                </a:solidFill>
                <a:latin typeface="Times New Roman" panose="02020603050405020304" pitchFamily="18" charset="0"/>
                <a:cs typeface="Times New Roman" panose="02020603050405020304" pitchFamily="18" charset="0"/>
              </a:rPr>
              <a:t>ПУР</a:t>
            </a:r>
            <a:endParaRPr lang="ru-RU" altLang="ru-RU" sz="1400" b="1" dirty="0">
              <a:solidFill>
                <a:srgbClr val="44546A"/>
              </a:solidFill>
              <a:latin typeface="Times New Roman" panose="02020603050405020304" pitchFamily="18" charset="0"/>
              <a:cs typeface="Times New Roman" panose="02020603050405020304" pitchFamily="18" charset="0"/>
            </a:endParaRPr>
          </a:p>
          <a:p>
            <a:pPr marL="742950" indent="-742950" eaLnBrk="0" hangingPunct="0">
              <a:lnSpc>
                <a:spcPct val="100000"/>
              </a:lnSpc>
              <a:spcBef>
                <a:spcPts val="600"/>
              </a:spcBef>
              <a:buFont typeface="Wingdings" panose="05000000000000000000" pitchFamily="2" charset="2"/>
              <a:buChar char="v"/>
              <a:defRPr/>
            </a:pPr>
            <a:r>
              <a:rPr lang="ru-RU" altLang="ru-RU" sz="1400" b="1" dirty="0">
                <a:solidFill>
                  <a:srgbClr val="44546A"/>
                </a:solidFill>
                <a:latin typeface="Times New Roman" panose="02020603050405020304" pitchFamily="18" charset="0"/>
                <a:cs typeface="Times New Roman" panose="02020603050405020304" pitchFamily="18" charset="0"/>
              </a:rPr>
              <a:t>Если в сведениях о принятых БО необходимо указать несколько счетов для одного </a:t>
            </a:r>
            <a:r>
              <a:rPr lang="ru-RU" altLang="ru-RU" sz="1400" b="1" dirty="0" smtClean="0">
                <a:solidFill>
                  <a:srgbClr val="44546A"/>
                </a:solidFill>
                <a:latin typeface="Times New Roman" panose="02020603050405020304" pitchFamily="18" charset="0"/>
                <a:cs typeface="Times New Roman" panose="02020603050405020304" pitchFamily="18" charset="0"/>
              </a:rPr>
              <a:t>контрагента</a:t>
            </a:r>
            <a:endParaRPr lang="ru-RU" altLang="ru-RU" sz="1400" b="1" dirty="0">
              <a:solidFill>
                <a:srgbClr val="44546A"/>
              </a:solidFill>
              <a:latin typeface="Times New Roman" panose="02020603050405020304" pitchFamily="18" charset="0"/>
              <a:cs typeface="Times New Roman" panose="02020603050405020304" pitchFamily="18" charset="0"/>
            </a:endParaRPr>
          </a:p>
          <a:p>
            <a:pPr eaLnBrk="0" hangingPunct="0">
              <a:lnSpc>
                <a:spcPct val="100000"/>
              </a:lnSpc>
              <a:spcBef>
                <a:spcPct val="0"/>
              </a:spcBef>
              <a:buFont typeface="Arial" panose="020B0604020202020204" pitchFamily="34" charset="0"/>
              <a:buNone/>
              <a:defRPr/>
            </a:pPr>
            <a:endParaRPr lang="ru-RU" altLang="ru-RU" sz="400" b="1" dirty="0" smtClean="0">
              <a:solidFill>
                <a:srgbClr val="44546A"/>
              </a:solidFill>
              <a:latin typeface="Times New Roman" panose="02020603050405020304" pitchFamily="18" charset="0"/>
              <a:cs typeface="Times New Roman" panose="02020603050405020304" pitchFamily="18" charset="0"/>
            </a:endParaRPr>
          </a:p>
          <a:p>
            <a:pPr eaLnBrk="0" hangingPunct="0">
              <a:lnSpc>
                <a:spcPct val="100000"/>
              </a:lnSpc>
              <a:spcBef>
                <a:spcPct val="0"/>
              </a:spcBef>
              <a:buFont typeface="Arial" panose="020B0604020202020204" pitchFamily="34" charset="0"/>
              <a:buNone/>
              <a:defRPr/>
            </a:pPr>
            <a:r>
              <a:rPr lang="ru-RU" altLang="ru-RU" sz="1600" b="1" dirty="0" smtClean="0">
                <a:solidFill>
                  <a:srgbClr val="FF0000"/>
                </a:solidFill>
                <a:latin typeface="Times New Roman" panose="02020603050405020304" pitchFamily="18" charset="0"/>
                <a:cs typeface="Times New Roman" panose="02020603050405020304" pitchFamily="18" charset="0"/>
              </a:rPr>
              <a:t>До 1 июля 2019 года</a:t>
            </a:r>
          </a:p>
          <a:p>
            <a:pPr marL="742950" indent="-742950" eaLnBrk="0" hangingPunct="0">
              <a:lnSpc>
                <a:spcPct val="100000"/>
              </a:lnSpc>
              <a:spcBef>
                <a:spcPts val="600"/>
              </a:spcBef>
              <a:buFont typeface="Wingdings" panose="05000000000000000000" pitchFamily="2" charset="2"/>
              <a:buChar char="v"/>
              <a:defRPr/>
            </a:pPr>
            <a:r>
              <a:rPr lang="ru-RU" altLang="ru-RU" sz="1400" b="1" dirty="0" smtClean="0">
                <a:solidFill>
                  <a:srgbClr val="44546A"/>
                </a:solidFill>
                <a:latin typeface="Times New Roman" panose="02020603050405020304" pitchFamily="18" charset="0"/>
                <a:cs typeface="Times New Roman" panose="02020603050405020304" pitchFamily="18" charset="0"/>
              </a:rPr>
              <a:t>Если сведения о БО были сформированы не в ЕИС, то аннулировать их необходимо в ПУР ГИИС «ЭБ»</a:t>
            </a:r>
          </a:p>
          <a:p>
            <a:pPr marL="742950" indent="-742950" eaLnBrk="0" hangingPunct="0">
              <a:lnSpc>
                <a:spcPct val="100000"/>
              </a:lnSpc>
              <a:spcBef>
                <a:spcPts val="600"/>
              </a:spcBef>
              <a:buFont typeface="Wingdings" panose="05000000000000000000" pitchFamily="2" charset="2"/>
              <a:buChar char="v"/>
              <a:defRPr/>
            </a:pPr>
            <a:r>
              <a:rPr lang="ru-RU" altLang="ru-RU" sz="1400" b="1" dirty="0" smtClean="0">
                <a:solidFill>
                  <a:srgbClr val="44546A"/>
                </a:solidFill>
                <a:latin typeface="Times New Roman" panose="02020603050405020304" pitchFamily="18" charset="0"/>
                <a:cs typeface="Times New Roman" panose="02020603050405020304" pitchFamily="18" charset="0"/>
              </a:rPr>
              <a:t>Если контракт заключен по цене на право заключения (нулевая цена контракта), то </a:t>
            </a:r>
            <a:r>
              <a:rPr lang="ru-RU" altLang="ru-RU" sz="1400" b="1" dirty="0">
                <a:solidFill>
                  <a:srgbClr val="44546A"/>
                </a:solidFill>
                <a:latin typeface="Times New Roman" panose="02020603050405020304" pitchFamily="18" charset="0"/>
                <a:cs typeface="Times New Roman" panose="02020603050405020304" pitchFamily="18" charset="0"/>
              </a:rPr>
              <a:t>а</a:t>
            </a:r>
            <a:r>
              <a:rPr lang="ru-RU" altLang="ru-RU" sz="1400" b="1" dirty="0" smtClean="0">
                <a:solidFill>
                  <a:srgbClr val="44546A"/>
                </a:solidFill>
                <a:latin typeface="Times New Roman" panose="02020603050405020304" pitchFamily="18" charset="0"/>
                <a:cs typeface="Times New Roman" panose="02020603050405020304" pitchFamily="18" charset="0"/>
              </a:rPr>
              <a:t>ннулирование </a:t>
            </a:r>
            <a:r>
              <a:rPr lang="ru-RU" altLang="ru-RU" sz="1400" b="1" dirty="0">
                <a:solidFill>
                  <a:srgbClr val="44546A"/>
                </a:solidFill>
                <a:latin typeface="Times New Roman" panose="02020603050405020304" pitchFamily="18" charset="0"/>
                <a:cs typeface="Times New Roman" panose="02020603050405020304" pitchFamily="18" charset="0"/>
              </a:rPr>
              <a:t>принимаемого </a:t>
            </a:r>
            <a:r>
              <a:rPr lang="ru-RU" altLang="ru-RU" sz="1400" b="1" dirty="0" smtClean="0">
                <a:solidFill>
                  <a:srgbClr val="44546A"/>
                </a:solidFill>
                <a:latin typeface="Times New Roman" panose="02020603050405020304" pitchFamily="18" charset="0"/>
                <a:cs typeface="Times New Roman" panose="02020603050405020304" pitchFamily="18" charset="0"/>
              </a:rPr>
              <a:t>БО осуществляется в ПУР</a:t>
            </a:r>
            <a:endParaRPr lang="ru-RU" altLang="ru-RU" sz="1400" b="1" dirty="0">
              <a:solidFill>
                <a:srgbClr val="44546A"/>
              </a:solidFill>
              <a:latin typeface="Times New Roman" panose="02020603050405020304" pitchFamily="18" charset="0"/>
              <a:cs typeface="Times New Roman" panose="02020603050405020304" pitchFamily="18" charset="0"/>
            </a:endParaRPr>
          </a:p>
          <a:p>
            <a:pPr marL="742950" indent="-742950" eaLnBrk="0" hangingPunct="0">
              <a:lnSpc>
                <a:spcPct val="100000"/>
              </a:lnSpc>
              <a:spcBef>
                <a:spcPts val="600"/>
              </a:spcBef>
              <a:buFont typeface="Wingdings" panose="05000000000000000000" pitchFamily="2" charset="2"/>
              <a:buChar char="v"/>
              <a:defRPr/>
            </a:pPr>
            <a:r>
              <a:rPr lang="ru-RU" altLang="ru-RU" sz="1400" b="1" dirty="0" smtClean="0">
                <a:solidFill>
                  <a:srgbClr val="44546A"/>
                </a:solidFill>
                <a:latin typeface="Times New Roman" panose="02020603050405020304" pitchFamily="18" charset="0"/>
                <a:cs typeface="Times New Roman" panose="02020603050405020304" pitchFamily="18" charset="0"/>
              </a:rPr>
              <a:t>Если в сведения </a:t>
            </a:r>
            <a:r>
              <a:rPr lang="ru-RU" altLang="ru-RU" sz="1400" b="1" dirty="0">
                <a:solidFill>
                  <a:srgbClr val="44546A"/>
                </a:solidFill>
                <a:latin typeface="Times New Roman" panose="02020603050405020304" pitchFamily="18" charset="0"/>
                <a:cs typeface="Times New Roman" panose="02020603050405020304" pitchFamily="18" charset="0"/>
              </a:rPr>
              <a:t>о БО необходимо добавить контрагента для перечисления за поставщика (исполнителя, подрядчика) налогов и </a:t>
            </a:r>
            <a:r>
              <a:rPr lang="ru-RU" altLang="ru-RU" sz="1400" b="1" dirty="0" smtClean="0">
                <a:solidFill>
                  <a:srgbClr val="44546A"/>
                </a:solidFill>
                <a:latin typeface="Times New Roman" panose="02020603050405020304" pitchFamily="18" charset="0"/>
                <a:cs typeface="Times New Roman" panose="02020603050405020304" pitchFamily="18" charset="0"/>
              </a:rPr>
              <a:t>штрафов</a:t>
            </a:r>
          </a:p>
          <a:p>
            <a:pPr marL="742950" indent="-742950" eaLnBrk="0" hangingPunct="0">
              <a:lnSpc>
                <a:spcPct val="100000"/>
              </a:lnSpc>
              <a:spcBef>
                <a:spcPts val="600"/>
              </a:spcBef>
              <a:buFont typeface="Wingdings" panose="05000000000000000000" pitchFamily="2" charset="2"/>
              <a:buChar char="v"/>
              <a:defRPr/>
            </a:pPr>
            <a:r>
              <a:rPr lang="ru-RU" altLang="ru-RU" sz="1400" b="1" dirty="0" smtClean="0">
                <a:solidFill>
                  <a:srgbClr val="44546A"/>
                </a:solidFill>
                <a:latin typeface="Times New Roman" panose="02020603050405020304" pitchFamily="18" charset="0"/>
                <a:cs typeface="Times New Roman" panose="02020603050405020304" pitchFamily="18" charset="0"/>
              </a:rPr>
              <a:t>Если необходимо сформировать сведения о принимаемом БО по закупкам, которые не размещаются в ЕИС в составе плана-графика закупок</a:t>
            </a:r>
          </a:p>
          <a:p>
            <a:pPr eaLnBrk="0" hangingPunct="0">
              <a:lnSpc>
                <a:spcPct val="100000"/>
              </a:lnSpc>
              <a:spcBef>
                <a:spcPts val="1200"/>
              </a:spcBef>
              <a:buFont typeface="Arial" panose="020B0604020202020204" pitchFamily="34" charset="0"/>
              <a:buNone/>
              <a:defRPr/>
            </a:pPr>
            <a:r>
              <a:rPr lang="ru-RU" altLang="ru-RU" sz="1400" b="1" dirty="0" smtClean="0">
                <a:solidFill>
                  <a:srgbClr val="FF0000"/>
                </a:solidFill>
                <a:latin typeface="Times New Roman" panose="02020603050405020304" pitchFamily="18" charset="0"/>
                <a:cs typeface="Times New Roman" panose="02020603050405020304" pitchFamily="18" charset="0"/>
              </a:rPr>
              <a:t>После 1 июля 2019 года</a:t>
            </a:r>
            <a:r>
              <a:rPr lang="ru-RU" altLang="ru-RU" sz="1400" b="1" dirty="0" smtClean="0">
                <a:solidFill>
                  <a:srgbClr val="44546A"/>
                </a:solidFill>
                <a:latin typeface="Times New Roman" panose="02020603050405020304" pitchFamily="18" charset="0"/>
                <a:cs typeface="Times New Roman" panose="02020603050405020304" pitchFamily="18" charset="0"/>
              </a:rPr>
              <a:t>, </a:t>
            </a:r>
            <a:r>
              <a:rPr lang="ru-RU" altLang="ru-RU" sz="1400" b="1" dirty="0" smtClean="0">
                <a:solidFill>
                  <a:srgbClr val="C00000"/>
                </a:solidFill>
                <a:latin typeface="Times New Roman" panose="02020603050405020304" pitchFamily="18" charset="0"/>
                <a:cs typeface="Times New Roman" panose="02020603050405020304" pitchFamily="18" charset="0"/>
              </a:rPr>
              <a:t>ВСЕ СВЕДЕНИЯ О БО </a:t>
            </a:r>
            <a:r>
              <a:rPr lang="ru-RU" altLang="ru-RU" sz="1400" b="1" dirty="0" smtClean="0">
                <a:solidFill>
                  <a:srgbClr val="44546A"/>
                </a:solidFill>
                <a:latin typeface="Times New Roman" panose="02020603050405020304" pitchFamily="18" charset="0"/>
                <a:cs typeface="Times New Roman" panose="02020603050405020304" pitchFamily="18" charset="0"/>
              </a:rPr>
              <a:t>по документам-основаниям с видом «извещение» или «контракт» </a:t>
            </a:r>
            <a:r>
              <a:rPr lang="ru-RU" altLang="ru-RU" sz="1400" b="1" dirty="0" smtClean="0">
                <a:solidFill>
                  <a:srgbClr val="FF0000"/>
                </a:solidFill>
                <a:latin typeface="Times New Roman" panose="02020603050405020304" pitchFamily="18" charset="0"/>
                <a:cs typeface="Times New Roman" panose="02020603050405020304" pitchFamily="18" charset="0"/>
              </a:rPr>
              <a:t>необходимо формировать в ЕИС</a:t>
            </a:r>
            <a:r>
              <a:rPr lang="ru-RU" altLang="ru-RU" sz="1400" b="1" dirty="0" smtClean="0">
                <a:solidFill>
                  <a:srgbClr val="44546A"/>
                </a:solidFill>
                <a:latin typeface="Times New Roman" panose="02020603050405020304" pitchFamily="18" charset="0"/>
                <a:cs typeface="Times New Roman" panose="02020603050405020304" pitchFamily="18" charset="0"/>
              </a:rPr>
              <a:t>, за исключением:</a:t>
            </a:r>
          </a:p>
          <a:p>
            <a:pPr marL="171450" indent="-171450" eaLnBrk="0" hangingPunct="0">
              <a:lnSpc>
                <a:spcPct val="100000"/>
              </a:lnSpc>
              <a:spcBef>
                <a:spcPct val="0"/>
              </a:spcBef>
              <a:buFont typeface="Wingdings" panose="05000000000000000000" pitchFamily="2" charset="2"/>
              <a:buChar char="v"/>
              <a:defRPr/>
            </a:pPr>
            <a:r>
              <a:rPr lang="ru-RU" altLang="ru-RU" sz="1400" b="1" dirty="0" smtClean="0">
                <a:solidFill>
                  <a:srgbClr val="44546A"/>
                </a:solidFill>
                <a:latin typeface="Times New Roman" panose="02020603050405020304" pitchFamily="18" charset="0"/>
                <a:cs typeface="Times New Roman" panose="02020603050405020304" pitchFamily="18" charset="0"/>
              </a:rPr>
              <a:t>закупок, содержащих государственную тайну</a:t>
            </a:r>
          </a:p>
          <a:p>
            <a:pPr marL="171450" indent="-171450" eaLnBrk="0" hangingPunct="0">
              <a:lnSpc>
                <a:spcPct val="100000"/>
              </a:lnSpc>
              <a:spcBef>
                <a:spcPct val="0"/>
              </a:spcBef>
              <a:buFont typeface="Wingdings" panose="05000000000000000000" pitchFamily="2" charset="2"/>
              <a:buChar char="v"/>
              <a:defRPr/>
            </a:pPr>
            <a:r>
              <a:rPr lang="ru-RU" altLang="ru-RU" sz="1400" b="1" dirty="0" smtClean="0">
                <a:solidFill>
                  <a:srgbClr val="44546A"/>
                </a:solidFill>
                <a:latin typeface="Times New Roman" panose="02020603050405020304" pitchFamily="18" charset="0"/>
                <a:cs typeface="Times New Roman" panose="02020603050405020304" pitchFamily="18" charset="0"/>
              </a:rPr>
              <a:t>контрактов, не включаемых в реестр контрактов</a:t>
            </a:r>
          </a:p>
          <a:p>
            <a:pPr eaLnBrk="0" hangingPunct="0">
              <a:lnSpc>
                <a:spcPct val="100000"/>
              </a:lnSpc>
              <a:spcBef>
                <a:spcPct val="0"/>
              </a:spcBef>
              <a:buFont typeface="Arial" panose="020B0604020202020204" pitchFamily="34" charset="0"/>
              <a:buNone/>
              <a:defRPr/>
            </a:pPr>
            <a:endParaRPr lang="ru-RU" altLang="ru-RU" sz="1400" b="1" dirty="0">
              <a:solidFill>
                <a:srgbClr val="44546A"/>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1402556" y="188640"/>
            <a:ext cx="6769844" cy="400110"/>
          </a:xfrm>
          <a:prstGeom prst="rect">
            <a:avLst/>
          </a:prstGeom>
          <a:noFill/>
        </p:spPr>
        <p:txBody>
          <a:bodyPr wrap="square">
            <a:spAutoFit/>
          </a:bodyPr>
          <a:lstStyle/>
          <a:p>
            <a:pPr algn="r">
              <a:defRPr/>
            </a:pPr>
            <a:r>
              <a:rPr lang="ru-RU" sz="2000" b="1" dirty="0" smtClean="0">
                <a:solidFill>
                  <a:schemeClr val="accent1">
                    <a:lumMod val="75000"/>
                  </a:schemeClr>
                </a:solidFill>
                <a:latin typeface="Times New Roman" panose="02020603050405020304" pitchFamily="18" charset="0"/>
                <a:cs typeface="Times New Roman" panose="02020603050405020304" pitchFamily="18" charset="0"/>
              </a:rPr>
              <a:t>СЛУЧАИ ФОРМИРОВАНИЯ БО В ПУР ГИИС «ЭБ»</a:t>
            </a:r>
            <a:endParaRPr lang="ru-RU" sz="2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19460" name="Номер слайда 1"/>
          <p:cNvSpPr>
            <a:spLocks noGrp="1"/>
          </p:cNvSpPr>
          <p:nvPr>
            <p:ph type="sldNum" sz="quarter" idx="12"/>
          </p:nvPr>
        </p:nvSpPr>
        <p:spPr bwMode="auto">
          <a:xfrm>
            <a:off x="8676456" y="6165304"/>
            <a:ext cx="40540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82FB2AFB-DA55-4551-8BD5-7FCA9FFD5895}" type="slidenum">
              <a:rPr lang="ru-RU" altLang="ru-RU" smtClean="0">
                <a:solidFill>
                  <a:srgbClr val="898989"/>
                </a:solidFill>
              </a:rPr>
              <a:pPr fontAlgn="base">
                <a:spcBef>
                  <a:spcPct val="0"/>
                </a:spcBef>
                <a:spcAft>
                  <a:spcPct val="0"/>
                </a:spcAft>
              </a:pPr>
              <a:t>17</a:t>
            </a:fld>
            <a:endParaRPr lang="ru-RU" altLang="ru-RU" dirty="0" smtClean="0">
              <a:solidFill>
                <a:srgbClr val="898989"/>
              </a:solidFill>
            </a:endParaRPr>
          </a:p>
        </p:txBody>
      </p:sp>
    </p:spTree>
    <p:extLst>
      <p:ext uri="{BB962C8B-B14F-4D97-AF65-F5344CB8AC3E}">
        <p14:creationId xmlns:p14="http://schemas.microsoft.com/office/powerpoint/2010/main" val="16150539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6"/>
          <p:cNvSpPr txBox="1">
            <a:spLocks noChangeArrowheads="1"/>
          </p:cNvSpPr>
          <p:nvPr/>
        </p:nvSpPr>
        <p:spPr bwMode="auto">
          <a:xfrm>
            <a:off x="107504" y="908720"/>
            <a:ext cx="8856984"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None/>
            </a:pPr>
            <a:r>
              <a:rPr lang="ru-RU" sz="2000" b="1" dirty="0"/>
              <a:t>Федеральный закон от 05.04.2013 N 44-ФЗ</a:t>
            </a:r>
          </a:p>
          <a:p>
            <a:pPr algn="ctr">
              <a:buNone/>
            </a:pPr>
            <a:endParaRPr lang="ru-RU" sz="2000" b="1" dirty="0" smtClean="0"/>
          </a:p>
          <a:p>
            <a:pPr algn="ctr">
              <a:buNone/>
            </a:pPr>
            <a:r>
              <a:rPr lang="ru-RU" sz="2000" b="1" dirty="0" smtClean="0"/>
              <a:t>Статья 103 . Реестр контрактов, заключенных заказчиками</a:t>
            </a:r>
            <a:endParaRPr lang="ru-RU" sz="2000" dirty="0" smtClean="0"/>
          </a:p>
          <a:p>
            <a:pPr marL="266700" indent="-266700"/>
            <a:endParaRPr lang="ru-RU" sz="2000" dirty="0"/>
          </a:p>
          <a:p>
            <a:pPr algn="just">
              <a:buNone/>
            </a:pPr>
            <a:r>
              <a:rPr lang="ru-RU" sz="2000" b="1" dirty="0"/>
              <a:t>1. Федеральный орган исполнительной власти, осуществляющий правоприменительные функции по кассовому обслуживанию исполнения бюджетов бюджетной системы Российской Федерации, ведет реестр контрактов, заключенных заказчиками (далее - реестр контрактов). </a:t>
            </a:r>
            <a:endParaRPr lang="ru-RU" sz="2000" b="1" dirty="0" smtClean="0"/>
          </a:p>
          <a:p>
            <a:pPr algn="just">
              <a:buNone/>
            </a:pPr>
            <a:r>
              <a:rPr lang="ru-RU" sz="2000" b="1" dirty="0" smtClean="0">
                <a:solidFill>
                  <a:srgbClr val="FF0000"/>
                </a:solidFill>
              </a:rPr>
              <a:t>В </a:t>
            </a:r>
            <a:r>
              <a:rPr lang="ru-RU" sz="2000" b="1" dirty="0">
                <a:solidFill>
                  <a:srgbClr val="FF0000"/>
                </a:solidFill>
              </a:rPr>
              <a:t>реестр контрактов не включается информация </a:t>
            </a:r>
            <a:r>
              <a:rPr lang="ru-RU" sz="2000" b="1" dirty="0"/>
              <a:t>о контрактах, заключенных в соответствии с пунктами 4, 5, 23, 42, 44, 45, пунктом 46 (в части контрактов, заключаемых с физическими лицами) и пунктом 52 части 1 статьи 93 </a:t>
            </a:r>
            <a:r>
              <a:rPr lang="ru-RU" sz="2000" b="1" dirty="0" smtClean="0"/>
              <a:t>Федерального закона 44-ФЗ.</a:t>
            </a:r>
            <a:endParaRPr lang="ru-RU" sz="2000" dirty="0"/>
          </a:p>
          <a:p>
            <a:endParaRPr lang="ru-RU" sz="2000" dirty="0"/>
          </a:p>
        </p:txBody>
      </p:sp>
      <p:sp>
        <p:nvSpPr>
          <p:cNvPr id="4" name="TextBox 3"/>
          <p:cNvSpPr txBox="1"/>
          <p:nvPr/>
        </p:nvSpPr>
        <p:spPr>
          <a:xfrm>
            <a:off x="1259632" y="188640"/>
            <a:ext cx="6769844" cy="400110"/>
          </a:xfrm>
          <a:prstGeom prst="rect">
            <a:avLst/>
          </a:prstGeom>
          <a:noFill/>
        </p:spPr>
        <p:txBody>
          <a:bodyPr wrap="square">
            <a:spAutoFit/>
          </a:bodyPr>
          <a:lstStyle/>
          <a:p>
            <a:pPr algn="ctr">
              <a:defRPr/>
            </a:pPr>
            <a:r>
              <a:rPr lang="ru-RU" sz="2000" b="1" dirty="0">
                <a:solidFill>
                  <a:srgbClr val="FF0000"/>
                </a:solidFill>
              </a:rPr>
              <a:t>В реестр контрактов не включается информация</a:t>
            </a:r>
            <a:endParaRPr lang="ru-RU" sz="20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19460" name="Номер слайда 1"/>
          <p:cNvSpPr>
            <a:spLocks noGrp="1"/>
          </p:cNvSpPr>
          <p:nvPr>
            <p:ph type="sldNum" sz="quarter" idx="12"/>
          </p:nvPr>
        </p:nvSpPr>
        <p:spPr bwMode="auto">
          <a:xfrm>
            <a:off x="8676456" y="6165304"/>
            <a:ext cx="40540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82FB2AFB-DA55-4551-8BD5-7FCA9FFD5895}" type="slidenum">
              <a:rPr lang="ru-RU" altLang="ru-RU" smtClean="0">
                <a:solidFill>
                  <a:srgbClr val="898989"/>
                </a:solidFill>
              </a:rPr>
              <a:pPr fontAlgn="base">
                <a:spcBef>
                  <a:spcPct val="0"/>
                </a:spcBef>
                <a:spcAft>
                  <a:spcPct val="0"/>
                </a:spcAft>
              </a:pPr>
              <a:t>18</a:t>
            </a:fld>
            <a:endParaRPr lang="ru-RU" altLang="ru-RU" dirty="0" smtClean="0">
              <a:solidFill>
                <a:srgbClr val="898989"/>
              </a:solidFill>
            </a:endParaRPr>
          </a:p>
        </p:txBody>
      </p:sp>
    </p:spTree>
    <p:extLst>
      <p:ext uri="{BB962C8B-B14F-4D97-AF65-F5344CB8AC3E}">
        <p14:creationId xmlns:p14="http://schemas.microsoft.com/office/powerpoint/2010/main" val="38983680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ru-RU" altLang="ru-RU"/>
          </a:p>
        </p:txBody>
      </p:sp>
      <p:sp>
        <p:nvSpPr>
          <p:cNvPr id="20483" name="Rectangle 4"/>
          <p:cNvSpPr>
            <a:spLocks noChangeArrowheads="1"/>
          </p:cNvSpPr>
          <p:nvPr/>
        </p:nvSpPr>
        <p:spPr bwMode="auto">
          <a:xfrm>
            <a:off x="114300" y="-322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ru-RU" altLang="ru-RU"/>
          </a:p>
        </p:txBody>
      </p:sp>
      <p:sp>
        <p:nvSpPr>
          <p:cNvPr id="20484" name="Rectangle 6"/>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ru-RU" altLang="ru-RU"/>
          </a:p>
        </p:txBody>
      </p:sp>
      <p:sp>
        <p:nvSpPr>
          <p:cNvPr id="20485"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ru-RU" altLang="ru-RU"/>
          </a:p>
        </p:txBody>
      </p:sp>
      <p:sp>
        <p:nvSpPr>
          <p:cNvPr id="20486" name="Rectangle 4"/>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ru-RU" altLang="ru-RU"/>
          </a:p>
        </p:txBody>
      </p:sp>
      <p:sp>
        <p:nvSpPr>
          <p:cNvPr id="20487" name="Rectangle 6"/>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ru-RU" altLang="ru-RU"/>
          </a:p>
        </p:txBody>
      </p:sp>
      <p:sp>
        <p:nvSpPr>
          <p:cNvPr id="39" name="Овал 38"/>
          <p:cNvSpPr/>
          <p:nvPr/>
        </p:nvSpPr>
        <p:spPr>
          <a:xfrm>
            <a:off x="251520" y="3573016"/>
            <a:ext cx="360040" cy="352425"/>
          </a:xfrm>
          <a:prstGeom prst="ellipse">
            <a:avLst/>
          </a:prstGeom>
          <a:solidFill>
            <a:schemeClr val="accent6">
              <a:lumMod val="75000"/>
            </a:schemeClr>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3</a:t>
            </a:r>
          </a:p>
        </p:txBody>
      </p:sp>
      <p:sp>
        <p:nvSpPr>
          <p:cNvPr id="40" name="Овал 39"/>
          <p:cNvSpPr/>
          <p:nvPr/>
        </p:nvSpPr>
        <p:spPr>
          <a:xfrm>
            <a:off x="251520" y="980728"/>
            <a:ext cx="360040" cy="354013"/>
          </a:xfrm>
          <a:prstGeom prst="ellipse">
            <a:avLst/>
          </a:prstGeom>
          <a:solidFill>
            <a:schemeClr val="accent6">
              <a:lumMod val="75000"/>
            </a:schemeClr>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1</a:t>
            </a:r>
          </a:p>
        </p:txBody>
      </p:sp>
      <p:sp>
        <p:nvSpPr>
          <p:cNvPr id="42" name="Овал 41"/>
          <p:cNvSpPr/>
          <p:nvPr/>
        </p:nvSpPr>
        <p:spPr>
          <a:xfrm>
            <a:off x="251520" y="2348880"/>
            <a:ext cx="360040" cy="352425"/>
          </a:xfrm>
          <a:prstGeom prst="ellipse">
            <a:avLst/>
          </a:prstGeom>
          <a:solidFill>
            <a:schemeClr val="accent6">
              <a:lumMod val="75000"/>
            </a:schemeClr>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2</a:t>
            </a:r>
          </a:p>
        </p:txBody>
      </p:sp>
      <p:sp>
        <p:nvSpPr>
          <p:cNvPr id="44" name="Овал 43"/>
          <p:cNvSpPr/>
          <p:nvPr/>
        </p:nvSpPr>
        <p:spPr>
          <a:xfrm>
            <a:off x="251520" y="4803179"/>
            <a:ext cx="360040" cy="354013"/>
          </a:xfrm>
          <a:prstGeom prst="ellipse">
            <a:avLst/>
          </a:prstGeom>
          <a:solidFill>
            <a:schemeClr val="accent6">
              <a:lumMod val="75000"/>
            </a:schemeClr>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4</a:t>
            </a:r>
          </a:p>
        </p:txBody>
      </p:sp>
      <p:sp>
        <p:nvSpPr>
          <p:cNvPr id="20492" name="Прямоугольник 11"/>
          <p:cNvSpPr>
            <a:spLocks noChangeArrowheads="1"/>
          </p:cNvSpPr>
          <p:nvPr/>
        </p:nvSpPr>
        <p:spPr bwMode="auto">
          <a:xfrm>
            <a:off x="683568" y="908720"/>
            <a:ext cx="2952328"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altLang="ru-RU" sz="1600" b="1" dirty="0">
                <a:solidFill>
                  <a:srgbClr val="44546A"/>
                </a:solidFill>
                <a:latin typeface="Times New Roman" pitchFamily="18" charset="0"/>
                <a:cs typeface="Times New Roman" pitchFamily="18" charset="0"/>
              </a:rPr>
              <a:t>Как вносить информацию о дополнительных контрагентах (филиалах, обособленных подразделений </a:t>
            </a:r>
            <a:r>
              <a:rPr lang="ru-RU" altLang="ru-RU" sz="1600" b="1" dirty="0" smtClean="0">
                <a:solidFill>
                  <a:srgbClr val="44546A"/>
                </a:solidFill>
                <a:latin typeface="Times New Roman" pitchFamily="18" charset="0"/>
                <a:cs typeface="Times New Roman" pitchFamily="18" charset="0"/>
              </a:rPr>
              <a:t>поставщика) в </a:t>
            </a:r>
            <a:r>
              <a:rPr lang="ru-RU" altLang="ru-RU" sz="1600" b="1" dirty="0">
                <a:solidFill>
                  <a:srgbClr val="44546A"/>
                </a:solidFill>
                <a:latin typeface="Times New Roman" pitchFamily="18" charset="0"/>
                <a:cs typeface="Times New Roman" pitchFamily="18" charset="0"/>
              </a:rPr>
              <a:t>БО </a:t>
            </a:r>
          </a:p>
          <a:p>
            <a:endParaRPr lang="ru-RU" altLang="ru-RU" sz="1000" b="1" dirty="0">
              <a:solidFill>
                <a:srgbClr val="44546A"/>
              </a:solidFill>
              <a:latin typeface="Times New Roman" pitchFamily="18" charset="0"/>
              <a:cs typeface="Times New Roman" pitchFamily="18" charset="0"/>
            </a:endParaRPr>
          </a:p>
          <a:p>
            <a:r>
              <a:rPr lang="ru-RU" altLang="ru-RU" sz="1600" b="1" dirty="0" smtClean="0">
                <a:solidFill>
                  <a:srgbClr val="44546A"/>
                </a:solidFill>
                <a:latin typeface="Times New Roman" pitchFamily="18" charset="0"/>
                <a:cs typeface="Times New Roman" pitchFamily="18" charset="0"/>
              </a:rPr>
              <a:t>Как </a:t>
            </a:r>
            <a:r>
              <a:rPr lang="ru-RU" altLang="ru-RU" sz="1600" b="1" dirty="0">
                <a:solidFill>
                  <a:srgbClr val="44546A"/>
                </a:solidFill>
                <a:latin typeface="Times New Roman" pitchFamily="18" charset="0"/>
                <a:cs typeface="Times New Roman" pitchFamily="18" charset="0"/>
              </a:rPr>
              <a:t>инициировать изменение банковских реквизитов в БО</a:t>
            </a:r>
          </a:p>
          <a:p>
            <a:endParaRPr lang="ru-RU" altLang="ru-RU" sz="1600" b="1" dirty="0">
              <a:solidFill>
                <a:srgbClr val="44546A"/>
              </a:solidFill>
              <a:latin typeface="Times New Roman" pitchFamily="18" charset="0"/>
              <a:cs typeface="Times New Roman" pitchFamily="18" charset="0"/>
            </a:endParaRPr>
          </a:p>
          <a:p>
            <a:endParaRPr lang="ru-RU" altLang="ru-RU" sz="1600" b="1" dirty="0">
              <a:solidFill>
                <a:srgbClr val="44546A"/>
              </a:solidFill>
              <a:latin typeface="Times New Roman" pitchFamily="18" charset="0"/>
              <a:cs typeface="Times New Roman" pitchFamily="18" charset="0"/>
            </a:endParaRPr>
          </a:p>
          <a:p>
            <a:endParaRPr lang="ru-RU" altLang="ru-RU" sz="1600" b="1" dirty="0">
              <a:solidFill>
                <a:srgbClr val="44546A"/>
              </a:solidFill>
              <a:latin typeface="Times New Roman" pitchFamily="18" charset="0"/>
              <a:cs typeface="Times New Roman" pitchFamily="18" charset="0"/>
            </a:endParaRPr>
          </a:p>
          <a:p>
            <a:r>
              <a:rPr lang="ru-RU" altLang="ru-RU" sz="1600" b="1" dirty="0" smtClean="0">
                <a:solidFill>
                  <a:srgbClr val="44546A"/>
                </a:solidFill>
                <a:latin typeface="Times New Roman" pitchFamily="18" charset="0"/>
                <a:cs typeface="Times New Roman" pitchFamily="18" charset="0"/>
              </a:rPr>
              <a:t>Требуется </a:t>
            </a:r>
            <a:r>
              <a:rPr lang="ru-RU" altLang="ru-RU" sz="1600" b="1" dirty="0">
                <a:solidFill>
                  <a:srgbClr val="44546A"/>
                </a:solidFill>
                <a:latin typeface="Times New Roman" pitchFamily="18" charset="0"/>
                <a:cs typeface="Times New Roman" pitchFamily="18" charset="0"/>
              </a:rPr>
              <a:t>ли указание аванса в принимаемых БО</a:t>
            </a:r>
          </a:p>
          <a:p>
            <a:endParaRPr lang="ru-RU" altLang="ru-RU" sz="1600" b="1" dirty="0">
              <a:solidFill>
                <a:srgbClr val="44546A"/>
              </a:solidFill>
              <a:latin typeface="Times New Roman" pitchFamily="18" charset="0"/>
              <a:cs typeface="Times New Roman" pitchFamily="18" charset="0"/>
            </a:endParaRPr>
          </a:p>
          <a:p>
            <a:endParaRPr lang="ru-RU" altLang="ru-RU" sz="1600" b="1" dirty="0" smtClean="0">
              <a:solidFill>
                <a:srgbClr val="44546A"/>
              </a:solidFill>
              <a:latin typeface="Times New Roman" pitchFamily="18" charset="0"/>
              <a:cs typeface="Times New Roman" pitchFamily="18" charset="0"/>
            </a:endParaRPr>
          </a:p>
          <a:p>
            <a:endParaRPr lang="ru-RU" altLang="ru-RU" sz="1600" b="1" dirty="0">
              <a:solidFill>
                <a:srgbClr val="44546A"/>
              </a:solidFill>
              <a:latin typeface="Times New Roman" pitchFamily="18" charset="0"/>
              <a:cs typeface="Times New Roman" pitchFamily="18" charset="0"/>
            </a:endParaRPr>
          </a:p>
          <a:p>
            <a:r>
              <a:rPr lang="ru-RU" altLang="ru-RU" sz="1600" b="1" dirty="0">
                <a:solidFill>
                  <a:srgbClr val="44546A"/>
                </a:solidFill>
                <a:latin typeface="Times New Roman" pitchFamily="18" charset="0"/>
                <a:cs typeface="Times New Roman" pitchFamily="18" charset="0"/>
              </a:rPr>
              <a:t>Необходимо ли формировать БО в ЕИС для организаций, для которых в открытом контуре СВР не указан код</a:t>
            </a:r>
          </a:p>
        </p:txBody>
      </p:sp>
      <p:sp>
        <p:nvSpPr>
          <p:cNvPr id="20493" name="Прямоугольник 45"/>
          <p:cNvSpPr>
            <a:spLocks noChangeArrowheads="1"/>
          </p:cNvSpPr>
          <p:nvPr/>
        </p:nvSpPr>
        <p:spPr bwMode="auto">
          <a:xfrm>
            <a:off x="4355976" y="836712"/>
            <a:ext cx="4536503"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altLang="ru-RU" sz="1600" b="1" dirty="0">
                <a:solidFill>
                  <a:srgbClr val="44546A"/>
                </a:solidFill>
                <a:latin typeface="Times New Roman" pitchFamily="18" charset="0"/>
                <a:cs typeface="Times New Roman" pitchFamily="18" charset="0"/>
              </a:rPr>
              <a:t>Информация о филиалах и обособленных подразделениях, указанных в тексте контракта, должна быть указана в сведениях о контракте в разделе наряду с реквизитами </a:t>
            </a:r>
          </a:p>
          <a:p>
            <a:endParaRPr lang="ru-RU" altLang="ru-RU" sz="1600" b="1" dirty="0" smtClean="0">
              <a:solidFill>
                <a:srgbClr val="44546A"/>
              </a:solidFill>
              <a:latin typeface="Times New Roman" pitchFamily="18" charset="0"/>
              <a:cs typeface="Times New Roman" pitchFamily="18" charset="0"/>
            </a:endParaRPr>
          </a:p>
          <a:p>
            <a:endParaRPr lang="ru-RU" altLang="ru-RU" sz="1600" b="1" dirty="0">
              <a:solidFill>
                <a:srgbClr val="44546A"/>
              </a:solidFill>
              <a:latin typeface="Times New Roman" pitchFamily="18" charset="0"/>
              <a:cs typeface="Times New Roman" pitchFamily="18" charset="0"/>
            </a:endParaRPr>
          </a:p>
          <a:p>
            <a:r>
              <a:rPr lang="ru-RU" altLang="ru-RU" sz="1600" b="1" dirty="0">
                <a:solidFill>
                  <a:srgbClr val="44546A"/>
                </a:solidFill>
                <a:latin typeface="Times New Roman" pitchFamily="18" charset="0"/>
                <a:cs typeface="Times New Roman" pitchFamily="18" charset="0"/>
              </a:rPr>
              <a:t>Изменение банковских реквизитов по контракту должно проводиться только по дополнительному соглашению, отражаться как изменение сведений о контракте</a:t>
            </a:r>
          </a:p>
          <a:p>
            <a:endParaRPr lang="ru-RU" altLang="ru-RU" sz="1200" b="1" dirty="0">
              <a:solidFill>
                <a:srgbClr val="44546A"/>
              </a:solidFill>
              <a:latin typeface="Times New Roman" pitchFamily="18" charset="0"/>
              <a:cs typeface="Times New Roman" pitchFamily="18" charset="0"/>
            </a:endParaRPr>
          </a:p>
          <a:p>
            <a:r>
              <a:rPr lang="ru-RU" altLang="ru-RU" sz="1600" b="1" dirty="0">
                <a:solidFill>
                  <a:srgbClr val="44546A"/>
                </a:solidFill>
                <a:latin typeface="Times New Roman" pitchFamily="18" charset="0"/>
                <a:cs typeface="Times New Roman" pitchFamily="18" charset="0"/>
              </a:rPr>
              <a:t>Информация об авансе в принимаемом БО необходимо указывать, если условиями позиции плана-графика закупок предусматривается авансовый платеж</a:t>
            </a:r>
          </a:p>
          <a:p>
            <a:endParaRPr lang="ru-RU" altLang="ru-RU" sz="1600" b="1" dirty="0">
              <a:solidFill>
                <a:srgbClr val="44546A"/>
              </a:solidFill>
              <a:latin typeface="Times New Roman" pitchFamily="18" charset="0"/>
              <a:cs typeface="Times New Roman" pitchFamily="18" charset="0"/>
            </a:endParaRPr>
          </a:p>
          <a:p>
            <a:r>
              <a:rPr lang="ru-RU" altLang="ru-RU" sz="1600" b="1" dirty="0">
                <a:solidFill>
                  <a:srgbClr val="44546A"/>
                </a:solidFill>
                <a:latin typeface="Times New Roman" pitchFamily="18" charset="0"/>
                <a:cs typeface="Times New Roman" pitchFamily="18" charset="0"/>
              </a:rPr>
              <a:t>Нет. В случае если система требует формирование БО необходимо направить обращение в службу поддержки ЕИС для отключения настройки обязательности формирования сведений о БО в ЕИС</a:t>
            </a:r>
          </a:p>
        </p:txBody>
      </p:sp>
      <p:sp>
        <p:nvSpPr>
          <p:cNvPr id="14" name="Стрелка вправо 13"/>
          <p:cNvSpPr/>
          <p:nvPr/>
        </p:nvSpPr>
        <p:spPr>
          <a:xfrm>
            <a:off x="3635896" y="1268760"/>
            <a:ext cx="607219" cy="436563"/>
          </a:xfrm>
          <a:prstGeom prst="rightArrow">
            <a:avLst/>
          </a:prstGeom>
          <a:solidFill>
            <a:schemeClr val="accent1">
              <a:lumMod val="60000"/>
              <a:lumOff val="4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47" name="Стрелка вправо 46"/>
          <p:cNvSpPr/>
          <p:nvPr/>
        </p:nvSpPr>
        <p:spPr>
          <a:xfrm>
            <a:off x="3635896" y="2276872"/>
            <a:ext cx="607219" cy="436563"/>
          </a:xfrm>
          <a:prstGeom prst="rightArrow">
            <a:avLst/>
          </a:prstGeom>
          <a:solidFill>
            <a:schemeClr val="accent1">
              <a:lumMod val="60000"/>
              <a:lumOff val="4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48" name="Стрелка вправо 47"/>
          <p:cNvSpPr/>
          <p:nvPr/>
        </p:nvSpPr>
        <p:spPr>
          <a:xfrm>
            <a:off x="3635896" y="3789040"/>
            <a:ext cx="607219" cy="436563"/>
          </a:xfrm>
          <a:prstGeom prst="rightArrow">
            <a:avLst/>
          </a:prstGeom>
          <a:solidFill>
            <a:schemeClr val="accent1">
              <a:lumMod val="60000"/>
              <a:lumOff val="4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49" name="Стрелка вправо 48"/>
          <p:cNvSpPr/>
          <p:nvPr/>
        </p:nvSpPr>
        <p:spPr>
          <a:xfrm>
            <a:off x="3707904" y="4869160"/>
            <a:ext cx="607219" cy="436563"/>
          </a:xfrm>
          <a:prstGeom prst="rightArrow">
            <a:avLst/>
          </a:prstGeom>
          <a:solidFill>
            <a:schemeClr val="accent1">
              <a:lumMod val="60000"/>
              <a:lumOff val="4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20" name="TextBox 19"/>
          <p:cNvSpPr txBox="1"/>
          <p:nvPr/>
        </p:nvSpPr>
        <p:spPr>
          <a:xfrm>
            <a:off x="1475656" y="-22448"/>
            <a:ext cx="6696744" cy="830997"/>
          </a:xfrm>
          <a:prstGeom prst="rect">
            <a:avLst/>
          </a:prstGeom>
          <a:noFill/>
        </p:spPr>
        <p:txBody>
          <a:bodyPr wrap="square">
            <a:spAutoFit/>
          </a:bodyPr>
          <a:lstStyle/>
          <a:p>
            <a:pPr algn="ctr">
              <a:defRPr/>
            </a:pPr>
            <a:r>
              <a:rPr lang="ru-RU" sz="2400" b="1" dirty="0">
                <a:solidFill>
                  <a:schemeClr val="accent1">
                    <a:lumMod val="75000"/>
                  </a:schemeClr>
                </a:solidFill>
                <a:latin typeface="Times New Roman" panose="02020603050405020304" pitchFamily="18" charset="0"/>
                <a:cs typeface="Times New Roman" panose="02020603050405020304" pitchFamily="18" charset="0"/>
              </a:rPr>
              <a:t>Ответы на основные методологические вопросы</a:t>
            </a:r>
          </a:p>
        </p:txBody>
      </p:sp>
      <p:sp>
        <p:nvSpPr>
          <p:cNvPr id="20499" name="Прямоугольник 3"/>
          <p:cNvSpPr>
            <a:spLocks noChangeArrowheads="1"/>
          </p:cNvSpPr>
          <p:nvPr/>
        </p:nvSpPr>
        <p:spPr bwMode="auto">
          <a:xfrm>
            <a:off x="251520" y="6002124"/>
            <a:ext cx="85689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altLang="ru-RU" sz="1400" dirty="0">
                <a:solidFill>
                  <a:srgbClr val="C00000"/>
                </a:solidFill>
                <a:latin typeface="Times New Roman" pitchFamily="18" charset="0"/>
              </a:rPr>
              <a:t>Подробнее в </a:t>
            </a:r>
            <a:r>
              <a:rPr lang="ru-RU" altLang="ru-RU" sz="1400" b="1" dirty="0">
                <a:solidFill>
                  <a:srgbClr val="C00000"/>
                </a:solidFill>
                <a:latin typeface="Times New Roman" pitchFamily="18" charset="0"/>
              </a:rPr>
              <a:t>Разъяснениях об особенностях работы с функционалом ЕИС, в части процессов формирования и ведения сведений о БО</a:t>
            </a:r>
            <a:r>
              <a:rPr lang="ru-RU" altLang="ru-RU" sz="1400" dirty="0">
                <a:solidFill>
                  <a:srgbClr val="C00000"/>
                </a:solidFill>
                <a:latin typeface="Times New Roman" pitchFamily="18" charset="0"/>
              </a:rPr>
              <a:t>, доведенных </a:t>
            </a:r>
            <a:r>
              <a:rPr lang="ru-RU" altLang="ru-RU" sz="1400" b="1" dirty="0">
                <a:solidFill>
                  <a:srgbClr val="C00000"/>
                </a:solidFill>
                <a:latin typeface="Times New Roman" pitchFamily="18" charset="0"/>
              </a:rPr>
              <a:t>письмом ФК РФ от 31.08.2018 № 07-04-05/14-18628</a:t>
            </a:r>
            <a:endParaRPr lang="ru-RU" altLang="ru-RU" sz="1400" b="1" dirty="0">
              <a:solidFill>
                <a:srgbClr val="C00000"/>
              </a:solidFill>
            </a:endParaRPr>
          </a:p>
        </p:txBody>
      </p:sp>
      <p:sp>
        <p:nvSpPr>
          <p:cNvPr id="20500" name="Номер слайда 4"/>
          <p:cNvSpPr>
            <a:spLocks noGrp="1"/>
          </p:cNvSpPr>
          <p:nvPr>
            <p:ph type="sldNum" sz="quarter" idx="12"/>
          </p:nvPr>
        </p:nvSpPr>
        <p:spPr bwMode="auto">
          <a:xfrm>
            <a:off x="8748465" y="6237312"/>
            <a:ext cx="394716"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5081E84-DCB3-49C7-A3C7-1D233E9DB948}" type="slidenum">
              <a:rPr lang="ru-RU" altLang="ru-RU" smtClean="0">
                <a:solidFill>
                  <a:srgbClr val="898989"/>
                </a:solidFill>
              </a:rPr>
              <a:pPr fontAlgn="base">
                <a:spcBef>
                  <a:spcPct val="0"/>
                </a:spcBef>
                <a:spcAft>
                  <a:spcPct val="0"/>
                </a:spcAft>
              </a:pPr>
              <a:t>19</a:t>
            </a:fld>
            <a:endParaRPr lang="ru-RU" altLang="ru-RU" dirty="0" smtClean="0">
              <a:solidFill>
                <a:srgbClr val="898989"/>
              </a:solidFill>
            </a:endParaRPr>
          </a:p>
        </p:txBody>
      </p:sp>
    </p:spTree>
    <p:extLst>
      <p:ext uri="{BB962C8B-B14F-4D97-AF65-F5344CB8AC3E}">
        <p14:creationId xmlns:p14="http://schemas.microsoft.com/office/powerpoint/2010/main" val="1079079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99392"/>
            <a:ext cx="8229600" cy="864096"/>
          </a:xfrm>
        </p:spPr>
        <p:txBody>
          <a:bodyPr>
            <a:normAutofit/>
          </a:bodyPr>
          <a:lstStyle/>
          <a:p>
            <a:r>
              <a:rPr lang="ru-RU" sz="3200" b="1" dirty="0">
                <a:solidFill>
                  <a:schemeClr val="accent1">
                    <a:lumMod val="75000"/>
                  </a:schemeClr>
                </a:solidFill>
                <a:latin typeface="Times New Roman" panose="02020603050405020304" pitchFamily="18" charset="0"/>
                <a:ea typeface="+mn-ea"/>
                <a:cs typeface="Times New Roman" panose="02020603050405020304" pitchFamily="18" charset="0"/>
              </a:rPr>
              <a:t>АВАНСЫ</a:t>
            </a:r>
          </a:p>
        </p:txBody>
      </p:sp>
      <p:sp>
        <p:nvSpPr>
          <p:cNvPr id="3" name="Объект 2"/>
          <p:cNvSpPr>
            <a:spLocks noGrp="1"/>
          </p:cNvSpPr>
          <p:nvPr>
            <p:ph idx="1"/>
          </p:nvPr>
        </p:nvSpPr>
        <p:spPr>
          <a:xfrm>
            <a:off x="215516" y="1412776"/>
            <a:ext cx="8676964" cy="4896544"/>
          </a:xfrm>
        </p:spPr>
        <p:txBody>
          <a:bodyPr>
            <a:noAutofit/>
          </a:bodyPr>
          <a:lstStyle/>
          <a:p>
            <a:pPr marL="0" indent="0" algn="just">
              <a:buNone/>
            </a:pPr>
            <a:r>
              <a:rPr lang="ru-RU" sz="1400" dirty="0"/>
              <a:t>Получатели средств федерального бюджета вправе предусматривать в заключаемых ими договорах (государственных контрактах) о поставке товаров, выполнении работ, об оказании услуг авансовые платежи в размере и порядке, которые </a:t>
            </a:r>
            <a:r>
              <a:rPr lang="ru-RU" sz="1400" dirty="0" smtClean="0"/>
              <a:t>установлены, </a:t>
            </a:r>
            <a:r>
              <a:rPr lang="ru-RU" sz="1400" dirty="0"/>
              <a:t>если иное не установлено федеральными законами, указами Президента Российской Федерации, настоящим Положением или иным нормативным правовым актом Правительства Российской Федерации для такого договора (государственного контракта), но не более лимитов бюджетных обязательств на соответствующий финансовый год, доведенных до них в установленном порядке на соответствующие цели</a:t>
            </a:r>
            <a:r>
              <a:rPr lang="ru-RU" sz="1400" dirty="0" smtClean="0"/>
              <a:t>:</a:t>
            </a:r>
          </a:p>
          <a:p>
            <a:pPr marL="0" indent="0" algn="just">
              <a:buNone/>
            </a:pPr>
            <a:r>
              <a:rPr lang="ru-RU" sz="1400" dirty="0" smtClean="0"/>
              <a:t>а) при </a:t>
            </a:r>
            <a:r>
              <a:rPr lang="ru-RU" sz="1400" dirty="0"/>
              <a:t>включении в договор (государственный контракт) </a:t>
            </a:r>
            <a:r>
              <a:rPr lang="ru-RU" sz="1400" b="1" dirty="0">
                <a:solidFill>
                  <a:srgbClr val="FF0000"/>
                </a:solidFill>
              </a:rPr>
              <a:t>условия о последующих после выплаты аванса платежах в размере, не превышающем подтвержденную </a:t>
            </a:r>
            <a:r>
              <a:rPr lang="ru-RU" sz="1400" b="1" dirty="0" smtClean="0">
                <a:solidFill>
                  <a:srgbClr val="FF0000"/>
                </a:solidFill>
              </a:rPr>
              <a:t>сумму </a:t>
            </a:r>
            <a:r>
              <a:rPr lang="ru-RU" sz="1400" b="1" dirty="0">
                <a:solidFill>
                  <a:srgbClr val="FF0000"/>
                </a:solidFill>
              </a:rPr>
              <a:t>фактически</a:t>
            </a:r>
            <a:r>
              <a:rPr lang="ru-RU" sz="1400" b="1" dirty="0"/>
              <a:t> </a:t>
            </a:r>
            <a:r>
              <a:rPr lang="ru-RU" sz="1400" dirty="0"/>
              <a:t>поставленных товаров, выполненных работ, оказанных услуг с учетом ранее произведенного авансового </a:t>
            </a:r>
            <a:r>
              <a:rPr lang="ru-RU" sz="1400" dirty="0" smtClean="0"/>
              <a:t>платежа;</a:t>
            </a:r>
          </a:p>
          <a:p>
            <a:pPr marL="0" indent="0" algn="just">
              <a:buNone/>
            </a:pPr>
            <a:endParaRPr lang="ru-RU" sz="1400" dirty="0" smtClean="0"/>
          </a:p>
          <a:p>
            <a:pPr marL="0" indent="0" algn="just">
              <a:buNone/>
            </a:pPr>
            <a:r>
              <a:rPr lang="ru-RU" sz="1400" dirty="0" smtClean="0"/>
              <a:t>б) </a:t>
            </a:r>
            <a:r>
              <a:rPr lang="ru-RU" sz="1400" dirty="0"/>
              <a:t>в размере, не превышающем 30 процентов суммы договора (государственного контракта) о выполнении работ по строительству, реконструкции и капитальному ремонту объектов капитального строительства государственной собственности Российской Федерации, заключаемого на сумму, превышающую 600 млн. рублей, при включении в договор (государственный контракт) </a:t>
            </a:r>
            <a:r>
              <a:rPr lang="ru-RU" sz="1400" b="1" dirty="0">
                <a:solidFill>
                  <a:srgbClr val="FF0000"/>
                </a:solidFill>
              </a:rPr>
              <a:t>условия о последующем авансировании после подтверждения факта поставки товаров, выполнения работ, оказания услуг в объеме произведенного авансового платежа</a:t>
            </a:r>
            <a:r>
              <a:rPr lang="ru-RU" sz="1400" dirty="0">
                <a:solidFill>
                  <a:srgbClr val="FF0000"/>
                </a:solidFill>
              </a:rPr>
              <a:t> </a:t>
            </a:r>
            <a:r>
              <a:rPr lang="ru-RU" sz="1400" dirty="0" smtClean="0"/>
              <a:t>(</a:t>
            </a:r>
            <a:r>
              <a:rPr lang="ru-RU" sz="1400" dirty="0"/>
              <a:t>с ограничением общей суммы авансирования не более 70 процентов суммы договора (</a:t>
            </a:r>
            <a:r>
              <a:rPr lang="ru-RU" sz="1400" dirty="0" smtClean="0"/>
              <a:t>государственного </a:t>
            </a:r>
            <a:r>
              <a:rPr lang="ru-RU" sz="1400" dirty="0"/>
              <a:t>контракта</a:t>
            </a:r>
            <a:r>
              <a:rPr lang="ru-RU" sz="1400" dirty="0" smtClean="0"/>
              <a:t>);</a:t>
            </a:r>
          </a:p>
        </p:txBody>
      </p:sp>
      <p:sp>
        <p:nvSpPr>
          <p:cNvPr id="4" name="Прямоугольник 3"/>
          <p:cNvSpPr/>
          <p:nvPr/>
        </p:nvSpPr>
        <p:spPr>
          <a:xfrm>
            <a:off x="179512" y="908720"/>
            <a:ext cx="8712968" cy="504056"/>
          </a:xfrm>
          <a:prstGeom prst="rect">
            <a:avLst/>
          </a:prstGeom>
          <a:gradFill>
            <a:gsLst>
              <a:gs pos="70000">
                <a:schemeClr val="tx2">
                  <a:lumMod val="60000"/>
                  <a:lumOff val="40000"/>
                </a:schemeClr>
              </a:gs>
              <a:gs pos="100000">
                <a:srgbClr val="4D0808"/>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Постановление Правительства РФ от 09.12.2017 N 1496</a:t>
            </a:r>
          </a:p>
          <a:p>
            <a:pPr algn="ctr"/>
            <a:r>
              <a:rPr lang="ru-RU" b="1" dirty="0"/>
              <a:t>"О мерах по обеспечению исполнения федерального бюджета</a:t>
            </a:r>
            <a:r>
              <a:rPr lang="ru-RU" b="1" dirty="0" smtClean="0"/>
              <a:t>"</a:t>
            </a:r>
            <a:endParaRPr lang="ru-RU" b="1" dirty="0"/>
          </a:p>
        </p:txBody>
      </p:sp>
      <p:sp>
        <p:nvSpPr>
          <p:cNvPr id="5" name="Номер слайда 4"/>
          <p:cNvSpPr>
            <a:spLocks noGrp="1"/>
          </p:cNvSpPr>
          <p:nvPr>
            <p:ph type="sldNum" sz="quarter" idx="12"/>
          </p:nvPr>
        </p:nvSpPr>
        <p:spPr bwMode="auto">
          <a:xfrm>
            <a:off x="8748465" y="6237312"/>
            <a:ext cx="394716"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5081E84-DCB3-49C7-A3C7-1D233E9DB948}" type="slidenum">
              <a:rPr lang="ru-RU" altLang="ru-RU" smtClean="0">
                <a:solidFill>
                  <a:srgbClr val="898989"/>
                </a:solidFill>
              </a:rPr>
              <a:pPr fontAlgn="base">
                <a:spcBef>
                  <a:spcPct val="0"/>
                </a:spcBef>
                <a:spcAft>
                  <a:spcPct val="0"/>
                </a:spcAft>
              </a:pPr>
              <a:t>20</a:t>
            </a:fld>
            <a:endParaRPr lang="ru-RU" altLang="ru-RU" dirty="0" smtClean="0">
              <a:solidFill>
                <a:srgbClr val="898989"/>
              </a:solidFill>
            </a:endParaRPr>
          </a:p>
        </p:txBody>
      </p:sp>
    </p:spTree>
    <p:extLst>
      <p:ext uri="{BB962C8B-B14F-4D97-AF65-F5344CB8AC3E}">
        <p14:creationId xmlns:p14="http://schemas.microsoft.com/office/powerpoint/2010/main" val="40802146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99392"/>
            <a:ext cx="8229600" cy="864096"/>
          </a:xfrm>
        </p:spPr>
        <p:txBody>
          <a:bodyPr>
            <a:normAutofit/>
          </a:bodyPr>
          <a:lstStyle/>
          <a:p>
            <a:r>
              <a:rPr lang="ru-RU" sz="3200" b="1" dirty="0">
                <a:solidFill>
                  <a:schemeClr val="accent1">
                    <a:lumMod val="75000"/>
                  </a:schemeClr>
                </a:solidFill>
                <a:latin typeface="Times New Roman" panose="02020603050405020304" pitchFamily="18" charset="0"/>
                <a:ea typeface="+mn-ea"/>
                <a:cs typeface="Times New Roman" panose="02020603050405020304" pitchFamily="18" charset="0"/>
              </a:rPr>
              <a:t>АВАНСЫ</a:t>
            </a:r>
          </a:p>
        </p:txBody>
      </p:sp>
      <p:sp>
        <p:nvSpPr>
          <p:cNvPr id="3" name="Объект 2"/>
          <p:cNvSpPr>
            <a:spLocks noGrp="1"/>
          </p:cNvSpPr>
          <p:nvPr>
            <p:ph idx="1"/>
          </p:nvPr>
        </p:nvSpPr>
        <p:spPr>
          <a:xfrm>
            <a:off x="215516" y="1412776"/>
            <a:ext cx="8676964" cy="4896544"/>
          </a:xfrm>
        </p:spPr>
        <p:txBody>
          <a:bodyPr>
            <a:noAutofit/>
          </a:bodyPr>
          <a:lstStyle/>
          <a:p>
            <a:pPr marL="0" indent="0" algn="just">
              <a:buNone/>
            </a:pPr>
            <a:r>
              <a:rPr lang="ru-RU" sz="1400" dirty="0"/>
              <a:t>в) </a:t>
            </a:r>
            <a:r>
              <a:rPr lang="ru-RU" sz="1400" dirty="0">
                <a:solidFill>
                  <a:srgbClr val="FF0000"/>
                </a:solidFill>
              </a:rPr>
              <a:t>до 100 процентов </a:t>
            </a:r>
            <a:r>
              <a:rPr lang="ru-RU" sz="1400" dirty="0"/>
              <a:t>суммы договора (государственного контракта) - по договорам (государственным контрактам) </a:t>
            </a:r>
            <a:endParaRPr lang="ru-RU" sz="1400" dirty="0" smtClean="0"/>
          </a:p>
          <a:p>
            <a:pPr algn="just">
              <a:buFont typeface="Wingdings" panose="05000000000000000000" pitchFamily="2" charset="2"/>
              <a:buChar char="ü"/>
            </a:pPr>
            <a:r>
              <a:rPr lang="ru-RU" sz="1380" dirty="0" smtClean="0"/>
              <a:t>об </a:t>
            </a:r>
            <a:r>
              <a:rPr lang="ru-RU" sz="1380" dirty="0"/>
              <a:t>оказании услуг связи, </a:t>
            </a:r>
            <a:endParaRPr lang="ru-RU" sz="1380" dirty="0" smtClean="0"/>
          </a:p>
          <a:p>
            <a:pPr algn="just">
              <a:buFont typeface="Wingdings" panose="05000000000000000000" pitchFamily="2" charset="2"/>
              <a:buChar char="ü"/>
            </a:pPr>
            <a:r>
              <a:rPr lang="ru-RU" sz="1380" dirty="0" smtClean="0"/>
              <a:t>о </a:t>
            </a:r>
            <a:r>
              <a:rPr lang="ru-RU" sz="1380" dirty="0"/>
              <a:t>подписке на печатные издания и об их приобретении, </a:t>
            </a:r>
            <a:endParaRPr lang="ru-RU" sz="1380" dirty="0" smtClean="0"/>
          </a:p>
          <a:p>
            <a:pPr algn="just">
              <a:buFont typeface="Wingdings" panose="05000000000000000000" pitchFamily="2" charset="2"/>
              <a:buChar char="ü"/>
            </a:pPr>
            <a:r>
              <a:rPr lang="ru-RU" sz="1380" dirty="0" smtClean="0"/>
              <a:t>обучении </a:t>
            </a:r>
            <a:r>
              <a:rPr lang="ru-RU" sz="1380" dirty="0"/>
              <a:t>на курсах повышения квалификации, </a:t>
            </a:r>
            <a:endParaRPr lang="ru-RU" sz="1380" dirty="0" smtClean="0"/>
          </a:p>
          <a:p>
            <a:pPr algn="just">
              <a:buFont typeface="Wingdings" panose="05000000000000000000" pitchFamily="2" charset="2"/>
              <a:buChar char="ü"/>
            </a:pPr>
            <a:r>
              <a:rPr lang="ru-RU" sz="1380" dirty="0" smtClean="0"/>
              <a:t>о </a:t>
            </a:r>
            <a:r>
              <a:rPr lang="ru-RU" sz="1380" dirty="0"/>
              <a:t>прохождении профессиональной переподготовки, </a:t>
            </a:r>
            <a:endParaRPr lang="ru-RU" sz="1380" dirty="0" smtClean="0"/>
          </a:p>
          <a:p>
            <a:pPr algn="just">
              <a:buFont typeface="Wingdings" panose="05000000000000000000" pitchFamily="2" charset="2"/>
              <a:buChar char="ü"/>
            </a:pPr>
            <a:r>
              <a:rPr lang="ru-RU" sz="1380" dirty="0" smtClean="0"/>
              <a:t>об </a:t>
            </a:r>
            <a:r>
              <a:rPr lang="ru-RU" sz="1380" dirty="0"/>
              <a:t>участии в научных, методических, научно-практических и иных конференциях, </a:t>
            </a:r>
            <a:endParaRPr lang="ru-RU" sz="1380" dirty="0" smtClean="0"/>
          </a:p>
          <a:p>
            <a:pPr algn="just">
              <a:buFont typeface="Wingdings" panose="05000000000000000000" pitchFamily="2" charset="2"/>
              <a:buChar char="ü"/>
            </a:pPr>
            <a:r>
              <a:rPr lang="ru-RU" sz="1380" dirty="0" smtClean="0"/>
              <a:t>о </a:t>
            </a:r>
            <a:r>
              <a:rPr lang="ru-RU" sz="1380" dirty="0"/>
              <a:t>проведении государственной экспертизы проектной документации и результатов инженерных изысканий, </a:t>
            </a:r>
            <a:endParaRPr lang="ru-RU" sz="1380" dirty="0" smtClean="0"/>
          </a:p>
          <a:p>
            <a:pPr algn="just">
              <a:buFont typeface="Wingdings" panose="05000000000000000000" pitchFamily="2" charset="2"/>
              <a:buChar char="ü"/>
            </a:pPr>
            <a:r>
              <a:rPr lang="ru-RU" sz="1380" dirty="0" smtClean="0"/>
              <a:t>о </a:t>
            </a:r>
            <a:r>
              <a:rPr lang="ru-RU" sz="1380" dirty="0"/>
              <a:t>проведении проверки достоверности определения сметной стоимости строительства, реконструкции, капитального ремонта объектов капитального строительства, </a:t>
            </a:r>
            <a:endParaRPr lang="ru-RU" sz="1380" dirty="0" smtClean="0"/>
          </a:p>
          <a:p>
            <a:pPr algn="just">
              <a:buFont typeface="Wingdings" panose="05000000000000000000" pitchFamily="2" charset="2"/>
              <a:buChar char="ü"/>
            </a:pPr>
            <a:r>
              <a:rPr lang="ru-RU" sz="1380" dirty="0" smtClean="0"/>
              <a:t>о </a:t>
            </a:r>
            <a:r>
              <a:rPr lang="ru-RU" sz="1380" dirty="0"/>
              <a:t>приобретении авиа- и железнодорожных билетов, билетов для проезда городским и пригородным транспортом, </a:t>
            </a:r>
            <a:endParaRPr lang="ru-RU" sz="1380" dirty="0" smtClean="0"/>
          </a:p>
          <a:p>
            <a:pPr algn="just">
              <a:buFont typeface="Wingdings" panose="05000000000000000000" pitchFamily="2" charset="2"/>
              <a:buChar char="ü"/>
            </a:pPr>
            <a:r>
              <a:rPr lang="ru-RU" sz="1380" dirty="0" smtClean="0"/>
              <a:t>об </a:t>
            </a:r>
            <a:r>
              <a:rPr lang="ru-RU" sz="1380" dirty="0"/>
              <a:t>осуществлении грузовых перевозок авиационным и железнодорожным транспортом, о приобретении путевок на санаторно-курортное лечение, </a:t>
            </a:r>
            <a:endParaRPr lang="ru-RU" sz="1380" dirty="0" smtClean="0"/>
          </a:p>
          <a:p>
            <a:pPr algn="just">
              <a:buFont typeface="Wingdings" panose="05000000000000000000" pitchFamily="2" charset="2"/>
              <a:buChar char="ü"/>
            </a:pPr>
            <a:r>
              <a:rPr lang="ru-RU" sz="1380" dirty="0" smtClean="0"/>
              <a:t>о </a:t>
            </a:r>
            <a:r>
              <a:rPr lang="ru-RU" sz="1380" dirty="0"/>
              <a:t>проведении мероприятий по тушению пожаров, аренды индивидуального сейфа (банковской ячейки), по договорам обязательного страхования гражданской ответственности владельцев транспортных средств, </a:t>
            </a:r>
            <a:endParaRPr lang="ru-RU" sz="1380" dirty="0" smtClean="0"/>
          </a:p>
          <a:p>
            <a:pPr algn="just">
              <a:buFont typeface="Wingdings" panose="05000000000000000000" pitchFamily="2" charset="2"/>
              <a:buChar char="ü"/>
            </a:pPr>
            <a:r>
              <a:rPr lang="ru-RU" sz="1380" dirty="0" smtClean="0"/>
              <a:t>договорам </a:t>
            </a:r>
            <a:r>
              <a:rPr lang="ru-RU" sz="1380" dirty="0"/>
              <a:t>обязательного страхования гражданской ответственности владельца опасного объекта за причинение вреда в результате аварии на опасном объекте и договорам (государственным контрактам) </a:t>
            </a:r>
            <a:endParaRPr lang="ru-RU" sz="1380" dirty="0" smtClean="0"/>
          </a:p>
          <a:p>
            <a:pPr algn="just">
              <a:buFont typeface="Wingdings" panose="05000000000000000000" pitchFamily="2" charset="2"/>
              <a:buChar char="ü"/>
            </a:pPr>
            <a:r>
              <a:rPr lang="ru-RU" sz="1380" dirty="0" smtClean="0"/>
              <a:t>о </a:t>
            </a:r>
            <a:r>
              <a:rPr lang="ru-RU" sz="1380" dirty="0"/>
              <a:t>проведении лечения граждан Российской Федерации за пределами территории Российской Федерации, заключаемым Министерством здравоохранения Российской Федерации с иностранными организациями.</a:t>
            </a:r>
          </a:p>
          <a:p>
            <a:pPr marL="0" indent="0" algn="just">
              <a:buNone/>
            </a:pPr>
            <a:endParaRPr lang="ru-RU" sz="1400" dirty="0" smtClean="0">
              <a:solidFill>
                <a:srgbClr val="FF0000"/>
              </a:solidFill>
            </a:endParaRPr>
          </a:p>
        </p:txBody>
      </p:sp>
      <p:sp>
        <p:nvSpPr>
          <p:cNvPr id="4" name="Прямоугольник 3"/>
          <p:cNvSpPr/>
          <p:nvPr/>
        </p:nvSpPr>
        <p:spPr>
          <a:xfrm>
            <a:off x="179512" y="908720"/>
            <a:ext cx="8712968" cy="504056"/>
          </a:xfrm>
          <a:prstGeom prst="rect">
            <a:avLst/>
          </a:prstGeom>
          <a:gradFill>
            <a:gsLst>
              <a:gs pos="70000">
                <a:schemeClr val="tx2">
                  <a:lumMod val="60000"/>
                  <a:lumOff val="40000"/>
                </a:schemeClr>
              </a:gs>
              <a:gs pos="100000">
                <a:srgbClr val="4D0808"/>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Постановление Правительства РФ от 09.12.2017 N 1496</a:t>
            </a:r>
          </a:p>
          <a:p>
            <a:pPr algn="ctr"/>
            <a:r>
              <a:rPr lang="ru-RU" b="1" dirty="0"/>
              <a:t>"О мерах по обеспечению исполнения федерального бюджета</a:t>
            </a:r>
            <a:r>
              <a:rPr lang="ru-RU" b="1" dirty="0" smtClean="0"/>
              <a:t>"</a:t>
            </a:r>
            <a:endParaRPr lang="ru-RU" b="1" dirty="0"/>
          </a:p>
        </p:txBody>
      </p:sp>
      <p:sp>
        <p:nvSpPr>
          <p:cNvPr id="5" name="Номер слайда 4"/>
          <p:cNvSpPr>
            <a:spLocks noGrp="1"/>
          </p:cNvSpPr>
          <p:nvPr>
            <p:ph type="sldNum" sz="quarter" idx="12"/>
          </p:nvPr>
        </p:nvSpPr>
        <p:spPr bwMode="auto">
          <a:xfrm>
            <a:off x="8748465" y="6237312"/>
            <a:ext cx="394716"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5081E84-DCB3-49C7-A3C7-1D233E9DB948}" type="slidenum">
              <a:rPr lang="ru-RU" altLang="ru-RU" smtClean="0">
                <a:solidFill>
                  <a:srgbClr val="898989"/>
                </a:solidFill>
              </a:rPr>
              <a:pPr fontAlgn="base">
                <a:spcBef>
                  <a:spcPct val="0"/>
                </a:spcBef>
                <a:spcAft>
                  <a:spcPct val="0"/>
                </a:spcAft>
              </a:pPr>
              <a:t>21</a:t>
            </a:fld>
            <a:endParaRPr lang="ru-RU" altLang="ru-RU" dirty="0" smtClean="0">
              <a:solidFill>
                <a:srgbClr val="898989"/>
              </a:solidFill>
            </a:endParaRPr>
          </a:p>
        </p:txBody>
      </p:sp>
    </p:spTree>
    <p:extLst>
      <p:ext uri="{BB962C8B-B14F-4D97-AF65-F5344CB8AC3E}">
        <p14:creationId xmlns:p14="http://schemas.microsoft.com/office/powerpoint/2010/main" val="39607193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99392"/>
            <a:ext cx="8229600" cy="864096"/>
          </a:xfrm>
        </p:spPr>
        <p:txBody>
          <a:bodyPr>
            <a:normAutofit/>
          </a:bodyPr>
          <a:lstStyle/>
          <a:p>
            <a:r>
              <a:rPr lang="ru-RU" sz="3200" b="1" dirty="0">
                <a:solidFill>
                  <a:schemeClr val="accent1">
                    <a:lumMod val="75000"/>
                  </a:schemeClr>
                </a:solidFill>
                <a:latin typeface="Times New Roman" panose="02020603050405020304" pitchFamily="18" charset="0"/>
                <a:ea typeface="+mn-ea"/>
                <a:cs typeface="Times New Roman" panose="02020603050405020304" pitchFamily="18" charset="0"/>
              </a:rPr>
              <a:t>АВАНСЫ</a:t>
            </a:r>
          </a:p>
        </p:txBody>
      </p:sp>
      <p:sp>
        <p:nvSpPr>
          <p:cNvPr id="3" name="Объект 2"/>
          <p:cNvSpPr>
            <a:spLocks noGrp="1"/>
          </p:cNvSpPr>
          <p:nvPr>
            <p:ph idx="1"/>
          </p:nvPr>
        </p:nvSpPr>
        <p:spPr>
          <a:xfrm>
            <a:off x="215516" y="1412776"/>
            <a:ext cx="8676964" cy="4896544"/>
          </a:xfrm>
        </p:spPr>
        <p:txBody>
          <a:bodyPr>
            <a:noAutofit/>
          </a:bodyPr>
          <a:lstStyle/>
          <a:p>
            <a:r>
              <a:rPr lang="ru-RU" sz="1800" dirty="0"/>
              <a:t>Получатели средств федерального бюджета при заключении договоров (государственных контрактов), указанных в подпунктах "а" и "б" пункта 18 ППРФ 1496, предусматривающих отдельные этапы их исполнения и оплаты, не включают в них условия о выплате авансового платежа на последнем этапе исполнения договора (государственного контракта), если иное не установлено настоящим Положением или иным нормативным правовым актом Правительства Российской </a:t>
            </a:r>
            <a:r>
              <a:rPr lang="ru-RU" sz="1800" dirty="0" smtClean="0"/>
              <a:t>Федерации. Положения </a:t>
            </a:r>
            <a:r>
              <a:rPr lang="ru-RU" sz="1800" dirty="0"/>
              <a:t>не распространяются на договоры (государственные контракты), условиями которых предусмотрено осуществление в соответствии с бюджетным законодательством Российской Федерации территориальными органами Федерального казначейства казначейского сопровождения средств, полученных на основании таких договоров (государственных контрактов</a:t>
            </a:r>
            <a:r>
              <a:rPr lang="ru-RU" sz="1800" dirty="0" smtClean="0"/>
              <a:t>).</a:t>
            </a:r>
          </a:p>
          <a:p>
            <a:endParaRPr lang="ru-RU" sz="1800" dirty="0"/>
          </a:p>
          <a:p>
            <a:r>
              <a:rPr lang="ru-RU" sz="1800" dirty="0"/>
              <a:t>Получатели средств федерального бюджета </a:t>
            </a:r>
            <a:r>
              <a:rPr lang="ru-RU" sz="2000" b="1" dirty="0">
                <a:solidFill>
                  <a:srgbClr val="FF0000"/>
                </a:solidFill>
              </a:rPr>
              <a:t>не предусматривают авансовые платежи</a:t>
            </a:r>
            <a:r>
              <a:rPr lang="ru-RU" sz="1800" dirty="0"/>
              <a:t> при заключении договоров (государственных контрактов) о поставке отдельных товаров, об оказании отдельных услуг, включенных в </a:t>
            </a:r>
            <a:r>
              <a:rPr lang="ru-RU" sz="2000" b="1" dirty="0">
                <a:solidFill>
                  <a:srgbClr val="FF0000"/>
                </a:solidFill>
              </a:rPr>
              <a:t>перечень</a:t>
            </a:r>
            <a:r>
              <a:rPr lang="ru-RU" sz="1800" dirty="0"/>
              <a:t>, утверждаемый распоряжением Правительства Российской Федерации.</a:t>
            </a:r>
          </a:p>
        </p:txBody>
      </p:sp>
      <p:sp>
        <p:nvSpPr>
          <p:cNvPr id="4" name="Прямоугольник 3"/>
          <p:cNvSpPr/>
          <p:nvPr/>
        </p:nvSpPr>
        <p:spPr>
          <a:xfrm>
            <a:off x="179512" y="908720"/>
            <a:ext cx="8712968" cy="504056"/>
          </a:xfrm>
          <a:prstGeom prst="rect">
            <a:avLst/>
          </a:prstGeom>
          <a:gradFill>
            <a:gsLst>
              <a:gs pos="70000">
                <a:schemeClr val="tx2">
                  <a:lumMod val="60000"/>
                  <a:lumOff val="40000"/>
                </a:schemeClr>
              </a:gs>
              <a:gs pos="100000">
                <a:srgbClr val="4D0808"/>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Постановление Правительства РФ от 09.12.2017 N 1496</a:t>
            </a:r>
          </a:p>
          <a:p>
            <a:pPr algn="ctr"/>
            <a:r>
              <a:rPr lang="ru-RU" b="1" dirty="0"/>
              <a:t>"О мерах по обеспечению исполнения федерального бюджета</a:t>
            </a:r>
            <a:r>
              <a:rPr lang="ru-RU" b="1" dirty="0" smtClean="0"/>
              <a:t>"</a:t>
            </a:r>
            <a:endParaRPr lang="ru-RU" b="1" dirty="0"/>
          </a:p>
        </p:txBody>
      </p:sp>
      <p:sp>
        <p:nvSpPr>
          <p:cNvPr id="5" name="Номер слайда 4"/>
          <p:cNvSpPr>
            <a:spLocks noGrp="1"/>
          </p:cNvSpPr>
          <p:nvPr>
            <p:ph type="sldNum" sz="quarter" idx="12"/>
          </p:nvPr>
        </p:nvSpPr>
        <p:spPr bwMode="auto">
          <a:xfrm>
            <a:off x="8748465" y="6237312"/>
            <a:ext cx="394716"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5081E84-DCB3-49C7-A3C7-1D233E9DB948}" type="slidenum">
              <a:rPr lang="ru-RU" altLang="ru-RU" smtClean="0">
                <a:solidFill>
                  <a:srgbClr val="898989"/>
                </a:solidFill>
              </a:rPr>
              <a:pPr fontAlgn="base">
                <a:spcBef>
                  <a:spcPct val="0"/>
                </a:spcBef>
                <a:spcAft>
                  <a:spcPct val="0"/>
                </a:spcAft>
              </a:pPr>
              <a:t>22</a:t>
            </a:fld>
            <a:endParaRPr lang="ru-RU" altLang="ru-RU" dirty="0" smtClean="0">
              <a:solidFill>
                <a:srgbClr val="898989"/>
              </a:solidFill>
            </a:endParaRPr>
          </a:p>
        </p:txBody>
      </p:sp>
    </p:spTree>
    <p:extLst>
      <p:ext uri="{BB962C8B-B14F-4D97-AF65-F5344CB8AC3E}">
        <p14:creationId xmlns:p14="http://schemas.microsoft.com/office/powerpoint/2010/main" val="7710623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99392"/>
            <a:ext cx="8229600" cy="864096"/>
          </a:xfrm>
        </p:spPr>
        <p:txBody>
          <a:bodyPr>
            <a:normAutofit/>
          </a:bodyPr>
          <a:lstStyle/>
          <a:p>
            <a:r>
              <a:rPr lang="ru-RU" sz="3200" b="1" dirty="0">
                <a:solidFill>
                  <a:schemeClr val="accent1">
                    <a:lumMod val="75000"/>
                  </a:schemeClr>
                </a:solidFill>
                <a:latin typeface="Times New Roman" panose="02020603050405020304" pitchFamily="18" charset="0"/>
                <a:ea typeface="+mn-ea"/>
                <a:cs typeface="Times New Roman" panose="02020603050405020304" pitchFamily="18" charset="0"/>
              </a:rPr>
              <a:t>АВАНСЫ</a:t>
            </a:r>
          </a:p>
        </p:txBody>
      </p:sp>
      <p:sp>
        <p:nvSpPr>
          <p:cNvPr id="6" name="Прямоугольник 5"/>
          <p:cNvSpPr/>
          <p:nvPr/>
        </p:nvSpPr>
        <p:spPr>
          <a:xfrm>
            <a:off x="287524" y="1196752"/>
            <a:ext cx="8568952" cy="707886"/>
          </a:xfrm>
          <a:prstGeom prst="rect">
            <a:avLst/>
          </a:prstGeom>
          <a:gradFill>
            <a:gsLst>
              <a:gs pos="52000">
                <a:schemeClr val="accent1">
                  <a:lumMod val="20000"/>
                  <a:lumOff val="80000"/>
                </a:schemeClr>
              </a:gs>
              <a:gs pos="0">
                <a:schemeClr val="tx2">
                  <a:lumMod val="60000"/>
                  <a:lumOff val="40000"/>
                </a:schemeClr>
              </a:gs>
              <a:gs pos="98000">
                <a:schemeClr val="tx2">
                  <a:lumMod val="60000"/>
                  <a:lumOff val="40000"/>
                </a:schemeClr>
              </a:gs>
            </a:gsLst>
            <a:lin ang="5400000" scaled="0"/>
          </a:gradFill>
        </p:spPr>
        <p:txBody>
          <a:bodyPr wrap="square">
            <a:spAutoFit/>
          </a:bodyPr>
          <a:lstStyle/>
          <a:p>
            <a:pPr algn="ctr"/>
            <a:r>
              <a:rPr lang="ru-RU" sz="1000" b="1" dirty="0">
                <a:latin typeface="Times New Roman" panose="02020603050405020304" pitchFamily="18" charset="0"/>
                <a:cs typeface="Times New Roman" panose="02020603050405020304" pitchFamily="18" charset="0"/>
              </a:rPr>
              <a:t>ПЕРЕЧЕНЬ</a:t>
            </a:r>
          </a:p>
          <a:p>
            <a:pPr algn="ctr"/>
            <a:r>
              <a:rPr lang="ru-RU" sz="1000" b="1" dirty="0">
                <a:latin typeface="Times New Roman" panose="02020603050405020304" pitchFamily="18" charset="0"/>
                <a:cs typeface="Times New Roman" panose="02020603050405020304" pitchFamily="18" charset="0"/>
              </a:rPr>
              <a:t>ТОВАРОВ И УСЛУГ, В ОТНОШЕНИИ КОТОРЫХ ПРИ </a:t>
            </a:r>
            <a:r>
              <a:rPr lang="ru-RU" sz="1000" b="1" dirty="0" smtClean="0">
                <a:latin typeface="Times New Roman" panose="02020603050405020304" pitchFamily="18" charset="0"/>
                <a:cs typeface="Times New Roman" panose="02020603050405020304" pitchFamily="18" charset="0"/>
              </a:rPr>
              <a:t>ЗАКЛЮЧЕНИИ ДОГОВОРОВ </a:t>
            </a:r>
            <a:r>
              <a:rPr lang="ru-RU" sz="1000" b="1" dirty="0">
                <a:latin typeface="Times New Roman" panose="02020603050405020304" pitchFamily="18" charset="0"/>
                <a:cs typeface="Times New Roman" panose="02020603050405020304" pitchFamily="18" charset="0"/>
              </a:rPr>
              <a:t>(ГОСУДАРСТВЕННЫХ КОНТРАКТОВ) О ПОСТАВКЕ </a:t>
            </a:r>
            <a:r>
              <a:rPr lang="ru-RU" sz="1000" b="1" dirty="0" smtClean="0">
                <a:latin typeface="Times New Roman" panose="02020603050405020304" pitchFamily="18" charset="0"/>
                <a:cs typeface="Times New Roman" panose="02020603050405020304" pitchFamily="18" charset="0"/>
              </a:rPr>
              <a:t>ТОВАРОВ (</a:t>
            </a:r>
            <a:r>
              <a:rPr lang="ru-RU" sz="1000" b="1" dirty="0">
                <a:latin typeface="Times New Roman" panose="02020603050405020304" pitchFamily="18" charset="0"/>
                <a:cs typeface="Times New Roman" panose="02020603050405020304" pitchFamily="18" charset="0"/>
              </a:rPr>
              <a:t>ОБ ОКАЗАНИИ УСЛУГ) ПОЛУЧАТЕЛЯМИ СРЕДСТВ ФЕДЕРАЛЬНОГО</a:t>
            </a:r>
          </a:p>
          <a:p>
            <a:pPr algn="ctr"/>
            <a:r>
              <a:rPr lang="ru-RU" sz="1000" b="1" dirty="0">
                <a:latin typeface="Times New Roman" panose="02020603050405020304" pitchFamily="18" charset="0"/>
                <a:cs typeface="Times New Roman" panose="02020603050405020304" pitchFamily="18" charset="0"/>
              </a:rPr>
              <a:t>БЮДЖЕТА НЕ ПРЕДУСМАТРИВАЮТСЯ АВАНСОВЫЕ ПЛАТЕЖИ</a:t>
            </a:r>
          </a:p>
        </p:txBody>
      </p:sp>
      <p:sp>
        <p:nvSpPr>
          <p:cNvPr id="7" name="Скругленный прямоугольник 6"/>
          <p:cNvSpPr/>
          <p:nvPr/>
        </p:nvSpPr>
        <p:spPr>
          <a:xfrm>
            <a:off x="251520" y="836712"/>
            <a:ext cx="8640960" cy="360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Распоряжение Правительства РФ от 16.01.2018 N </a:t>
            </a:r>
            <a:r>
              <a:rPr lang="ru-RU" b="1" dirty="0" smtClean="0"/>
              <a:t>21-р</a:t>
            </a:r>
            <a:endParaRPr lang="ru-RU" b="1" dirty="0"/>
          </a:p>
        </p:txBody>
      </p:sp>
      <p:sp>
        <p:nvSpPr>
          <p:cNvPr id="10" name="Прямоугольник 9"/>
          <p:cNvSpPr/>
          <p:nvPr/>
        </p:nvSpPr>
        <p:spPr>
          <a:xfrm>
            <a:off x="143508" y="1916832"/>
            <a:ext cx="8856984" cy="4662815"/>
          </a:xfrm>
          <a:prstGeom prst="rect">
            <a:avLst/>
          </a:prstGeom>
        </p:spPr>
        <p:txBody>
          <a:bodyPr wrap="square">
            <a:spAutoFit/>
          </a:bodyPr>
          <a:lstStyle/>
          <a:p>
            <a:pPr algn="ctr"/>
            <a:r>
              <a:rPr lang="ru-RU" sz="900" b="1" dirty="0" smtClean="0"/>
              <a:t>ТОВАРЫ</a:t>
            </a:r>
            <a:endParaRPr lang="ru-RU" sz="900" dirty="0" smtClean="0"/>
          </a:p>
          <a:p>
            <a:pPr marL="171450" indent="-171450">
              <a:buFont typeface="Arial" panose="020B0604020202020204" pitchFamily="34" charset="0"/>
              <a:buChar char="•"/>
            </a:pPr>
            <a:r>
              <a:rPr lang="ru-RU" sz="900" dirty="0" smtClean="0"/>
              <a:t>Белье постельное</a:t>
            </a:r>
          </a:p>
          <a:p>
            <a:pPr marL="171450" indent="-171450">
              <a:buFont typeface="Arial" panose="020B0604020202020204" pitchFamily="34" charset="0"/>
              <a:buChar char="•"/>
            </a:pPr>
            <a:r>
              <a:rPr lang="ru-RU" sz="900" dirty="0" smtClean="0"/>
              <a:t>Белье </a:t>
            </a:r>
            <a:r>
              <a:rPr lang="ru-RU" sz="900" dirty="0"/>
              <a:t>столовое</a:t>
            </a:r>
          </a:p>
          <a:p>
            <a:pPr marL="171450" indent="-171450">
              <a:buFont typeface="Arial" panose="020B0604020202020204" pitchFamily="34" charset="0"/>
              <a:buChar char="•"/>
            </a:pPr>
            <a:r>
              <a:rPr lang="ru-RU" sz="900" dirty="0"/>
              <a:t>Занавеси (включая драпировочные) и шторы для интерьеров; занавеси и подзоры для кроватей</a:t>
            </a:r>
          </a:p>
          <a:p>
            <a:pPr marL="171450" indent="-171450">
              <a:buFont typeface="Arial" panose="020B0604020202020204" pitchFamily="34" charset="0"/>
              <a:buChar char="•"/>
            </a:pPr>
            <a:r>
              <a:rPr lang="ru-RU" sz="900" dirty="0"/>
              <a:t>Одеяла стеганые, одеяла стеганые пуховые, валики, пуфы, подушки, спальные мешки и аналогичные изделия с пружинами или набитые, или изнутри оснащенные каким-либо материалом, или из пористой резины, или пластмассы</a:t>
            </a:r>
          </a:p>
          <a:p>
            <a:pPr marL="171450" indent="-171450">
              <a:buFont typeface="Arial" panose="020B0604020202020204" pitchFamily="34" charset="0"/>
              <a:buChar char="•"/>
            </a:pPr>
            <a:r>
              <a:rPr lang="ru-RU" sz="900" dirty="0"/>
              <a:t>Ковры и ковровые изделия</a:t>
            </a:r>
          </a:p>
          <a:p>
            <a:pPr marL="171450" indent="-171450">
              <a:buFont typeface="Arial" panose="020B0604020202020204" pitchFamily="34" charset="0"/>
              <a:buChar char="•"/>
            </a:pPr>
            <a:r>
              <a:rPr lang="ru-RU" sz="900" dirty="0"/>
              <a:t>Юбки, халаты, блузки, фартуки, жилеты, платья и сорочки производственные и профессиональные</a:t>
            </a:r>
          </a:p>
          <a:p>
            <a:pPr marL="171450" indent="-171450">
              <a:buFont typeface="Arial" panose="020B0604020202020204" pitchFamily="34" charset="0"/>
              <a:buChar char="•"/>
            </a:pPr>
            <a:r>
              <a:rPr lang="ru-RU" sz="900" dirty="0"/>
              <a:t>Бумага для печати</a:t>
            </a:r>
          </a:p>
          <a:p>
            <a:pPr marL="171450" indent="-171450">
              <a:buFont typeface="Arial" panose="020B0604020202020204" pitchFamily="34" charset="0"/>
              <a:buChar char="•"/>
            </a:pPr>
            <a:r>
              <a:rPr lang="ru-RU" sz="900" dirty="0"/>
              <a:t>Принадлежности канцелярские бумажные</a:t>
            </a:r>
          </a:p>
          <a:p>
            <a:pPr marL="171450" indent="-171450">
              <a:buFont typeface="Arial" panose="020B0604020202020204" pitchFamily="34" charset="0"/>
              <a:buChar char="•"/>
            </a:pPr>
            <a:r>
              <a:rPr lang="ru-RU" sz="900" dirty="0"/>
              <a:t>Скоросшиватели (папки) из бумаги или картона</a:t>
            </a:r>
          </a:p>
          <a:p>
            <a:pPr marL="171450" indent="-171450">
              <a:buFont typeface="Arial" panose="020B0604020202020204" pitchFamily="34" charset="0"/>
              <a:buChar char="•"/>
            </a:pPr>
            <a:r>
              <a:rPr lang="ru-RU" sz="900" dirty="0"/>
              <a:t>Блокноты, записные книжки и книги для записей</a:t>
            </a:r>
          </a:p>
          <a:p>
            <a:pPr marL="171450" indent="-171450">
              <a:buFont typeface="Arial" panose="020B0604020202020204" pitchFamily="34" charset="0"/>
              <a:buChar char="•"/>
            </a:pPr>
            <a:r>
              <a:rPr lang="ru-RU" sz="900" dirty="0"/>
              <a:t>Средства моющие и стиральные</a:t>
            </a:r>
          </a:p>
          <a:p>
            <a:pPr marL="171450" indent="-171450">
              <a:buFont typeface="Arial" panose="020B0604020202020204" pitchFamily="34" charset="0"/>
              <a:buChar char="•"/>
            </a:pPr>
            <a:r>
              <a:rPr lang="ru-RU" sz="900" dirty="0"/>
              <a:t>Принадлежности канцелярские или школьные пластмассовые</a:t>
            </a:r>
          </a:p>
          <a:p>
            <a:pPr marL="171450" indent="-171450">
              <a:buFont typeface="Arial" panose="020B0604020202020204" pitchFamily="34" charset="0"/>
              <a:buChar char="•"/>
            </a:pPr>
            <a:r>
              <a:rPr lang="ru-RU" sz="900" dirty="0"/>
              <a:t>Лотки для бумаг, подставки для бумаг, лотки для ручек, подставки для печатей и аналогичное офисное или канцелярское оборудование из недрагоценных металлов, кроме офисной мебели</a:t>
            </a:r>
          </a:p>
          <a:p>
            <a:pPr marL="171450" indent="-171450">
              <a:buFont typeface="Arial" panose="020B0604020202020204" pitchFamily="34" charset="0"/>
              <a:buChar char="•"/>
            </a:pPr>
            <a:r>
              <a:rPr lang="ru-RU" sz="900" dirty="0"/>
              <a:t>Детали для скоросшивателей или папок, канцелярские зажимы и аналогичные канцелярские изделия и скобы в виде полос из недрагоценных металлов</a:t>
            </a:r>
          </a:p>
          <a:p>
            <a:pPr marL="171450" indent="-171450">
              <a:buFont typeface="Arial" panose="020B0604020202020204" pitchFamily="34" charset="0"/>
              <a:buChar char="•"/>
            </a:pPr>
            <a:r>
              <a:rPr lang="ru-RU" sz="900" dirty="0"/>
              <a:t>Компьютеры портативные массой не более 10 кг, такие как ноутбуки, планшетные компьютеры, карманные компьютеры, в том числе совмещающие функции мобильного телефонного аппарата, электронные записные книжки и аналогичная компьютерная техника</a:t>
            </a:r>
          </a:p>
          <a:p>
            <a:pPr marL="171450" indent="-171450">
              <a:buFont typeface="Arial" panose="020B0604020202020204" pitchFamily="34" charset="0"/>
              <a:buChar char="•"/>
            </a:pPr>
            <a:r>
              <a:rPr lang="ru-RU" sz="900" dirty="0"/>
              <a:t>Оборудование оконечное (пользовательское) телефонной или телеграфной связи, аппаратуры видеосвязи</a:t>
            </a:r>
          </a:p>
          <a:p>
            <a:pPr marL="171450" indent="-171450">
              <a:buFont typeface="Arial" panose="020B0604020202020204" pitchFamily="34" charset="0"/>
              <a:buChar char="•"/>
            </a:pPr>
            <a:r>
              <a:rPr lang="ru-RU" sz="900" dirty="0"/>
              <a:t>Приемники телевизионные, совмещенные или не совмещенные с широковещательными радиоприемниками или аппаратурой для записи или воспроизведения звука или изображения</a:t>
            </a:r>
          </a:p>
          <a:p>
            <a:pPr marL="171450" indent="-171450">
              <a:buFont typeface="Arial" panose="020B0604020202020204" pitchFamily="34" charset="0"/>
              <a:buChar char="•"/>
            </a:pPr>
            <a:r>
              <a:rPr lang="ru-RU" sz="900" dirty="0"/>
              <a:t>Аппаратура приемная для радиотелефонной или радиотелеграфной связи, не включенная в другие группировки</a:t>
            </a:r>
          </a:p>
          <a:p>
            <a:pPr marL="171450" indent="-171450">
              <a:buFont typeface="Arial" panose="020B0604020202020204" pitchFamily="34" charset="0"/>
              <a:buChar char="•"/>
            </a:pPr>
            <a:r>
              <a:rPr lang="ru-RU" sz="900" dirty="0"/>
              <a:t>Автомобили легковые</a:t>
            </a:r>
          </a:p>
          <a:p>
            <a:pPr marL="171450" indent="-171450">
              <a:buFont typeface="Arial" panose="020B0604020202020204" pitchFamily="34" charset="0"/>
              <a:buChar char="•"/>
            </a:pPr>
            <a:r>
              <a:rPr lang="ru-RU" sz="900" dirty="0"/>
              <a:t>Средства автотранспортные грузовые</a:t>
            </a:r>
          </a:p>
          <a:p>
            <a:pPr marL="171450" indent="-171450">
              <a:buFont typeface="Arial" panose="020B0604020202020204" pitchFamily="34" charset="0"/>
              <a:buChar char="•"/>
            </a:pPr>
            <a:r>
              <a:rPr lang="ru-RU" sz="900" dirty="0"/>
              <a:t>Ручки шариковые; ручки и маркеры с наконечником из фетра и прочих пористых материалов; механические карандаши</a:t>
            </a:r>
          </a:p>
          <a:p>
            <a:pPr marL="171450" indent="-171450">
              <a:buFont typeface="Arial" panose="020B0604020202020204" pitchFamily="34" charset="0"/>
              <a:buChar char="•"/>
            </a:pPr>
            <a:r>
              <a:rPr lang="ru-RU" sz="900" dirty="0"/>
              <a:t>Карандаши, цветные карандаши, грифели для карандашей, пастели, угольные карандаши для рисования, мелки для письма и рисования, мелки для портных</a:t>
            </a:r>
          </a:p>
          <a:p>
            <a:pPr algn="ctr"/>
            <a:r>
              <a:rPr lang="ru-RU" sz="900" b="1" dirty="0"/>
              <a:t>УСЛУГИ</a:t>
            </a:r>
            <a:endParaRPr lang="ru-RU" sz="900" dirty="0"/>
          </a:p>
          <a:p>
            <a:pPr marL="171450" indent="-171450">
              <a:buFont typeface="Arial" panose="020B0604020202020204" pitchFamily="34" charset="0"/>
              <a:buChar char="•"/>
            </a:pPr>
            <a:r>
              <a:rPr lang="ru-RU" sz="900" dirty="0"/>
              <a:t>Услуги по обычному (текущему) техническому обслуживанию и ремонту легковых автомобилей и легковых грузовых автотранспортных средств, кроме услуг по ремонту электрооборудования, шин и кузовов</a:t>
            </a:r>
          </a:p>
          <a:p>
            <a:pPr marL="171450" indent="-171450">
              <a:buFont typeface="Arial" panose="020B0604020202020204" pitchFamily="34" charset="0"/>
              <a:buChar char="•"/>
            </a:pPr>
            <a:r>
              <a:rPr lang="ru-RU" sz="900" dirty="0"/>
              <a:t>Услуги по ремонту компьютеров и периферийного оборудования</a:t>
            </a:r>
          </a:p>
          <a:p>
            <a:pPr marL="171450" indent="-171450">
              <a:buFont typeface="Arial" panose="020B0604020202020204" pitchFamily="34" charset="0"/>
              <a:buChar char="•"/>
            </a:pPr>
            <a:r>
              <a:rPr lang="ru-RU" sz="900" dirty="0"/>
              <a:t>Услуги по ремонту коммуникационного оборудования</a:t>
            </a:r>
          </a:p>
          <a:p>
            <a:pPr marL="171450" indent="-171450">
              <a:buFont typeface="Arial" panose="020B0604020202020204" pitchFamily="34" charset="0"/>
              <a:buChar char="•"/>
            </a:pPr>
            <a:r>
              <a:rPr lang="ru-RU" sz="900" dirty="0"/>
              <a:t>Услуги по ремонту мебели и предметов домашнего обихода</a:t>
            </a:r>
          </a:p>
        </p:txBody>
      </p:sp>
      <p:sp>
        <p:nvSpPr>
          <p:cNvPr id="12" name="Номер слайда 4"/>
          <p:cNvSpPr>
            <a:spLocks noGrp="1"/>
          </p:cNvSpPr>
          <p:nvPr>
            <p:ph type="sldNum" sz="quarter" idx="12"/>
          </p:nvPr>
        </p:nvSpPr>
        <p:spPr bwMode="auto">
          <a:xfrm>
            <a:off x="8748465" y="6237312"/>
            <a:ext cx="394716"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5081E84-DCB3-49C7-A3C7-1D233E9DB948}" type="slidenum">
              <a:rPr lang="ru-RU" altLang="ru-RU" smtClean="0">
                <a:solidFill>
                  <a:srgbClr val="898989"/>
                </a:solidFill>
              </a:rPr>
              <a:pPr fontAlgn="base">
                <a:spcBef>
                  <a:spcPct val="0"/>
                </a:spcBef>
                <a:spcAft>
                  <a:spcPct val="0"/>
                </a:spcAft>
              </a:pPr>
              <a:t>23</a:t>
            </a:fld>
            <a:endParaRPr lang="ru-RU" altLang="ru-RU" dirty="0" smtClean="0">
              <a:solidFill>
                <a:srgbClr val="898989"/>
              </a:solidFill>
            </a:endParaRPr>
          </a:p>
        </p:txBody>
      </p:sp>
    </p:spTree>
    <p:extLst>
      <p:ext uri="{BB962C8B-B14F-4D97-AF65-F5344CB8AC3E}">
        <p14:creationId xmlns:p14="http://schemas.microsoft.com/office/powerpoint/2010/main" val="31273275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980728"/>
            <a:ext cx="8640960" cy="5328592"/>
          </a:xfrm>
        </p:spPr>
        <p:txBody>
          <a:bodyPr>
            <a:noAutofit/>
          </a:bodyPr>
          <a:lstStyle/>
          <a:p>
            <a:pPr marL="0" indent="0" algn="ctr">
              <a:buNone/>
            </a:pPr>
            <a:r>
              <a:rPr lang="ru-RU" sz="2800" dirty="0"/>
              <a:t>Сведения о бюджетном обязательстве, возникшем </a:t>
            </a:r>
            <a:r>
              <a:rPr lang="ru-RU" sz="2800" dirty="0" smtClean="0"/>
              <a:t>         </a:t>
            </a:r>
            <a:r>
              <a:rPr lang="ru-RU" sz="2800" b="1" dirty="0" smtClean="0"/>
              <a:t>на </a:t>
            </a:r>
            <a:r>
              <a:rPr lang="ru-RU" sz="2800" b="1" dirty="0"/>
              <a:t>основании приказа о штатном расписании </a:t>
            </a:r>
            <a:r>
              <a:rPr lang="ru-RU" sz="2800" dirty="0"/>
              <a:t>с расчетом годового фонда оплаты труда (иного документа, подтверждающего возникновение бюджетного обязательства, содержащего расчет годового объема оплаты труда (денежного содержания, денежного довольствия), в пределах доведенных лимитов бюджетных обязательств на соответствующие цели - </a:t>
            </a:r>
            <a:r>
              <a:rPr lang="ru-RU" sz="2800" b="1" dirty="0">
                <a:solidFill>
                  <a:srgbClr val="FF0000"/>
                </a:solidFill>
              </a:rPr>
              <a:t>не позднее трех рабочих дней со дня доведения лимитов бюджетных обязательств </a:t>
            </a:r>
            <a:r>
              <a:rPr lang="ru-RU" sz="2800" dirty="0"/>
              <a:t>на принятие и исполнение получателем средств федерального бюджета бюджетных обязательств</a:t>
            </a:r>
          </a:p>
        </p:txBody>
      </p:sp>
      <p:sp>
        <p:nvSpPr>
          <p:cNvPr id="6" name="TextBox 5"/>
          <p:cNvSpPr txBox="1"/>
          <p:nvPr/>
        </p:nvSpPr>
        <p:spPr>
          <a:xfrm>
            <a:off x="1475656" y="159023"/>
            <a:ext cx="6696744" cy="461665"/>
          </a:xfrm>
          <a:prstGeom prst="rect">
            <a:avLst/>
          </a:prstGeom>
          <a:noFill/>
        </p:spPr>
        <p:txBody>
          <a:bodyPr wrap="square">
            <a:spAutoFit/>
          </a:bodyPr>
          <a:lstStyle/>
          <a:p>
            <a:pPr algn="ctr">
              <a:defRPr/>
            </a:pPr>
            <a:r>
              <a:rPr lang="ru-RU" sz="2400" b="1" dirty="0" smtClean="0">
                <a:solidFill>
                  <a:schemeClr val="accent1">
                    <a:lumMod val="75000"/>
                  </a:schemeClr>
                </a:solidFill>
                <a:latin typeface="Times New Roman" panose="02020603050405020304" pitchFamily="18" charset="0"/>
                <a:cs typeface="Times New Roman" panose="02020603050405020304" pitchFamily="18" charset="0"/>
              </a:rPr>
              <a:t>Сроки постановки на учет БО по ФОТ</a:t>
            </a:r>
            <a:endParaRPr lang="ru-RU" sz="24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7" name="Номер слайда 4"/>
          <p:cNvSpPr>
            <a:spLocks noGrp="1"/>
          </p:cNvSpPr>
          <p:nvPr>
            <p:ph type="sldNum" sz="quarter" idx="12"/>
          </p:nvPr>
        </p:nvSpPr>
        <p:spPr bwMode="auto">
          <a:xfrm>
            <a:off x="8748465" y="6237312"/>
            <a:ext cx="394716"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5081E84-DCB3-49C7-A3C7-1D233E9DB948}" type="slidenum">
              <a:rPr lang="ru-RU" altLang="ru-RU" smtClean="0">
                <a:solidFill>
                  <a:srgbClr val="898989"/>
                </a:solidFill>
              </a:rPr>
              <a:pPr fontAlgn="base">
                <a:spcBef>
                  <a:spcPct val="0"/>
                </a:spcBef>
                <a:spcAft>
                  <a:spcPct val="0"/>
                </a:spcAft>
              </a:pPr>
              <a:t>24</a:t>
            </a:fld>
            <a:endParaRPr lang="ru-RU" altLang="ru-RU" dirty="0" smtClean="0">
              <a:solidFill>
                <a:srgbClr val="898989"/>
              </a:solidFill>
            </a:endParaRPr>
          </a:p>
        </p:txBody>
      </p:sp>
    </p:spTree>
    <p:extLst>
      <p:ext uri="{BB962C8B-B14F-4D97-AF65-F5344CB8AC3E}">
        <p14:creationId xmlns:p14="http://schemas.microsoft.com/office/powerpoint/2010/main" val="11980568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490066"/>
          </a:xfrm>
        </p:spPr>
        <p:txBody>
          <a:bodyPr>
            <a:normAutofit/>
          </a:bodyPr>
          <a:lstStyle/>
          <a:p>
            <a:r>
              <a:rPr lang="ru-RU" sz="2400" b="1" dirty="0">
                <a:solidFill>
                  <a:schemeClr val="accent1">
                    <a:lumMod val="75000"/>
                  </a:schemeClr>
                </a:solidFill>
                <a:latin typeface="Times New Roman" panose="02020603050405020304" pitchFamily="18" charset="0"/>
                <a:ea typeface="+mn-ea"/>
                <a:cs typeface="Times New Roman" panose="02020603050405020304" pitchFamily="18" charset="0"/>
              </a:rPr>
              <a:t>Коды бюджетной классификации</a:t>
            </a:r>
          </a:p>
        </p:txBody>
      </p:sp>
      <p:graphicFrame>
        <p:nvGraphicFramePr>
          <p:cNvPr id="6" name="Объект 5"/>
          <p:cNvGraphicFramePr>
            <a:graphicFrameLocks noGrp="1"/>
          </p:cNvGraphicFramePr>
          <p:nvPr>
            <p:ph idx="1"/>
            <p:extLst>
              <p:ext uri="{D42A27DB-BD31-4B8C-83A1-F6EECF244321}">
                <p14:modId xmlns:p14="http://schemas.microsoft.com/office/powerpoint/2010/main" val="1846148837"/>
              </p:ext>
            </p:extLst>
          </p:nvPr>
        </p:nvGraphicFramePr>
        <p:xfrm>
          <a:off x="457200" y="1916832"/>
          <a:ext cx="8229600" cy="42093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Прямоугольник 6"/>
          <p:cNvSpPr/>
          <p:nvPr/>
        </p:nvSpPr>
        <p:spPr>
          <a:xfrm>
            <a:off x="611560" y="980728"/>
            <a:ext cx="7920880" cy="792088"/>
          </a:xfrm>
          <a:prstGeom prst="rect">
            <a:avLst/>
          </a:prstGeom>
          <a:gradFill>
            <a:gsLst>
              <a:gs pos="0">
                <a:schemeClr val="accent2">
                  <a:lumMod val="60000"/>
                  <a:lumOff val="40000"/>
                </a:schemeClr>
              </a:gs>
              <a:gs pos="17999">
                <a:srgbClr val="FEE7F2"/>
              </a:gs>
              <a:gs pos="36000">
                <a:srgbClr val="FAC77D"/>
              </a:gs>
              <a:gs pos="61000">
                <a:srgbClr val="FBA97D"/>
              </a:gs>
              <a:gs pos="82001">
                <a:srgbClr val="FBD49C"/>
              </a:gs>
              <a:gs pos="100000">
                <a:srgbClr val="FEE7F2"/>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b="1" dirty="0" smtClean="0">
                <a:solidFill>
                  <a:schemeClr val="tx1">
                    <a:lumMod val="95000"/>
                    <a:lumOff val="5000"/>
                  </a:schemeClr>
                </a:solidFill>
                <a:latin typeface="Times New Roman" panose="02020603050405020304" pitchFamily="18" charset="0"/>
                <a:cs typeface="Times New Roman" panose="02020603050405020304" pitchFamily="18" charset="0"/>
              </a:rPr>
              <a:t>с 01 января 2019 года </a:t>
            </a:r>
            <a:endParaRPr lang="ru-RU" sz="36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8" name="Номер слайда 4"/>
          <p:cNvSpPr>
            <a:spLocks noGrp="1"/>
          </p:cNvSpPr>
          <p:nvPr>
            <p:ph type="sldNum" sz="quarter" idx="12"/>
          </p:nvPr>
        </p:nvSpPr>
        <p:spPr bwMode="auto">
          <a:xfrm>
            <a:off x="8748465" y="6237312"/>
            <a:ext cx="394716"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5081E84-DCB3-49C7-A3C7-1D233E9DB948}" type="slidenum">
              <a:rPr lang="ru-RU" altLang="ru-RU" smtClean="0">
                <a:solidFill>
                  <a:srgbClr val="898989"/>
                </a:solidFill>
              </a:rPr>
              <a:pPr fontAlgn="base">
                <a:spcBef>
                  <a:spcPct val="0"/>
                </a:spcBef>
                <a:spcAft>
                  <a:spcPct val="0"/>
                </a:spcAft>
              </a:pPr>
              <a:t>25</a:t>
            </a:fld>
            <a:endParaRPr lang="ru-RU" altLang="ru-RU" dirty="0" smtClean="0">
              <a:solidFill>
                <a:srgbClr val="898989"/>
              </a:solidFill>
            </a:endParaRPr>
          </a:p>
        </p:txBody>
      </p:sp>
    </p:spTree>
    <p:extLst>
      <p:ext uri="{BB962C8B-B14F-4D97-AF65-F5344CB8AC3E}">
        <p14:creationId xmlns:p14="http://schemas.microsoft.com/office/powerpoint/2010/main" val="21462505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75656" y="159023"/>
            <a:ext cx="6696744" cy="830997"/>
          </a:xfrm>
          <a:prstGeom prst="rect">
            <a:avLst/>
          </a:prstGeom>
          <a:noFill/>
        </p:spPr>
        <p:txBody>
          <a:bodyPr wrap="square">
            <a:spAutoFit/>
          </a:bodyPr>
          <a:lstStyle/>
          <a:p>
            <a:pPr algn="ctr">
              <a:defRPr/>
            </a:pPr>
            <a:r>
              <a:rPr lang="ru-RU" sz="2400" b="1" dirty="0" smtClean="0">
                <a:solidFill>
                  <a:schemeClr val="accent1">
                    <a:lumMod val="75000"/>
                  </a:schemeClr>
                </a:solidFill>
                <a:latin typeface="Times New Roman" panose="02020603050405020304" pitchFamily="18" charset="0"/>
                <a:cs typeface="Times New Roman" panose="02020603050405020304" pitchFamily="18" charset="0"/>
              </a:rPr>
              <a:t>Рекомендации по заполнению  документов по взносу наличных</a:t>
            </a:r>
            <a:endParaRPr lang="ru-RU" sz="2400" b="1" dirty="0">
              <a:solidFill>
                <a:schemeClr val="accent1">
                  <a:lumMod val="75000"/>
                </a:schemeClr>
              </a:solidFill>
              <a:latin typeface="Times New Roman" panose="02020603050405020304" pitchFamily="18" charset="0"/>
              <a:cs typeface="Times New Roman" panose="02020603050405020304" pitchFamily="18" charset="0"/>
            </a:endParaRPr>
          </a:p>
        </p:txBody>
      </p:sp>
      <p:pic>
        <p:nvPicPr>
          <p:cNvPr id="307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8060" y="1124744"/>
            <a:ext cx="4475940" cy="2952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5" y="1196752"/>
            <a:ext cx="4485326" cy="496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Прямая со стрелкой 6"/>
          <p:cNvCxnSpPr/>
          <p:nvPr/>
        </p:nvCxnSpPr>
        <p:spPr>
          <a:xfrm flipV="1">
            <a:off x="7092280" y="3356992"/>
            <a:ext cx="72008" cy="1512168"/>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flipH="1" flipV="1">
            <a:off x="4499992" y="4365104"/>
            <a:ext cx="2592288" cy="50405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4" name="Прямоугольник 13"/>
          <p:cNvSpPr/>
          <p:nvPr/>
        </p:nvSpPr>
        <p:spPr>
          <a:xfrm>
            <a:off x="6012160" y="4869160"/>
            <a:ext cx="2088232" cy="1008112"/>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C00000"/>
                </a:solidFill>
              </a:rPr>
              <a:t>Без пробелов!!!</a:t>
            </a:r>
            <a:endParaRPr lang="ru-RU" sz="2000" b="1" dirty="0">
              <a:solidFill>
                <a:srgbClr val="C00000"/>
              </a:solidFill>
            </a:endParaRPr>
          </a:p>
        </p:txBody>
      </p:sp>
      <p:sp>
        <p:nvSpPr>
          <p:cNvPr id="22" name="Номер слайда 4"/>
          <p:cNvSpPr>
            <a:spLocks noGrp="1"/>
          </p:cNvSpPr>
          <p:nvPr>
            <p:ph type="sldNum" sz="quarter" idx="12"/>
          </p:nvPr>
        </p:nvSpPr>
        <p:spPr bwMode="auto">
          <a:xfrm>
            <a:off x="8748465" y="6237312"/>
            <a:ext cx="394716"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5081E84-DCB3-49C7-A3C7-1D233E9DB948}" type="slidenum">
              <a:rPr lang="ru-RU" altLang="ru-RU" smtClean="0">
                <a:solidFill>
                  <a:srgbClr val="898989"/>
                </a:solidFill>
              </a:rPr>
              <a:pPr fontAlgn="base">
                <a:spcBef>
                  <a:spcPct val="0"/>
                </a:spcBef>
                <a:spcAft>
                  <a:spcPct val="0"/>
                </a:spcAft>
              </a:pPr>
              <a:t>26</a:t>
            </a:fld>
            <a:endParaRPr lang="ru-RU" altLang="ru-RU" dirty="0" smtClean="0">
              <a:solidFill>
                <a:srgbClr val="898989"/>
              </a:solidFill>
            </a:endParaRPr>
          </a:p>
        </p:txBody>
      </p:sp>
    </p:spTree>
    <p:extLst>
      <p:ext uri="{BB962C8B-B14F-4D97-AF65-F5344CB8AC3E}">
        <p14:creationId xmlns:p14="http://schemas.microsoft.com/office/powerpoint/2010/main" val="31561054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918648" cy="1470025"/>
          </a:xfrm>
        </p:spPr>
        <p:txBody>
          <a:bodyPr>
            <a:noAutofit/>
          </a:bodyPr>
          <a:lstStyle/>
          <a:p>
            <a:r>
              <a:rPr lang="ru-RU" sz="6000" b="1" dirty="0" smtClean="0">
                <a:solidFill>
                  <a:schemeClr val="accent1">
                    <a:lumMod val="75000"/>
                  </a:schemeClr>
                </a:solidFill>
                <a:latin typeface="Times New Roman" panose="02020603050405020304" pitchFamily="18" charset="0"/>
                <a:cs typeface="Times New Roman" panose="02020603050405020304" pitchFamily="18" charset="0"/>
              </a:rPr>
              <a:t>Спасибо за внимание!</a:t>
            </a:r>
            <a:endParaRPr lang="ru-RU" sz="60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642887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1835</TotalTime>
  <Words>2643</Words>
  <Application>Microsoft Office PowerPoint</Application>
  <PresentationFormat>Экран (4:3)</PresentationFormat>
  <Paragraphs>319</Paragraphs>
  <Slides>27</Slides>
  <Notes>3</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27</vt:i4>
      </vt:variant>
    </vt:vector>
  </HeadingPairs>
  <TitlesOfParts>
    <vt:vector size="29" baseType="lpstr">
      <vt:lpstr>Тема Office</vt:lpstr>
      <vt:lpstr>Лист</vt:lpstr>
      <vt:lpstr>Отдельные вопросы по завершению текущего финансового года.  Основные новации кассового исполнения расходов федерального бюджета в 2019 году.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АВАНСЫ</vt:lpstr>
      <vt:lpstr>АВАНСЫ</vt:lpstr>
      <vt:lpstr>АВАНСЫ</vt:lpstr>
      <vt:lpstr>АВАНСЫ</vt:lpstr>
      <vt:lpstr>Презентация PowerPoint</vt:lpstr>
      <vt:lpstr>Коды бюджетной классификации</vt:lpstr>
      <vt:lpstr>Презентация PowerPoint</vt:lpstr>
      <vt:lpstr>Спасибо за внимание!</vt:lpstr>
    </vt:vector>
  </TitlesOfParts>
  <Company>УФК по Самарской области</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Особенности постановки на учет бюджетных и денежных обязательств   в 2018 году</dc:title>
  <dc:creator>Маслеева Елена Владимировна</dc:creator>
  <cp:lastModifiedBy>Маслеева Елена Владимировна</cp:lastModifiedBy>
  <cp:revision>37</cp:revision>
  <cp:lastPrinted>2018-12-13T14:31:26Z</cp:lastPrinted>
  <dcterms:created xsi:type="dcterms:W3CDTF">2018-12-12T07:48:01Z</dcterms:created>
  <dcterms:modified xsi:type="dcterms:W3CDTF">2018-12-14T08:47:09Z</dcterms:modified>
</cp:coreProperties>
</file>