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53" r:id="rId1"/>
    <p:sldMasterId id="2147486858" r:id="rId2"/>
  </p:sldMasterIdLst>
  <p:notesMasterIdLst>
    <p:notesMasterId r:id="rId29"/>
  </p:notesMasterIdLst>
  <p:handoutMasterIdLst>
    <p:handoutMasterId r:id="rId30"/>
  </p:handoutMasterIdLst>
  <p:sldIdLst>
    <p:sldId id="848" r:id="rId3"/>
    <p:sldId id="845" r:id="rId4"/>
    <p:sldId id="852" r:id="rId5"/>
    <p:sldId id="840" r:id="rId6"/>
    <p:sldId id="841" r:id="rId7"/>
    <p:sldId id="842" r:id="rId8"/>
    <p:sldId id="843" r:id="rId9"/>
    <p:sldId id="844" r:id="rId10"/>
    <p:sldId id="851" r:id="rId11"/>
    <p:sldId id="850" r:id="rId12"/>
    <p:sldId id="849" r:id="rId13"/>
    <p:sldId id="862" r:id="rId14"/>
    <p:sldId id="865" r:id="rId15"/>
    <p:sldId id="853" r:id="rId16"/>
    <p:sldId id="854" r:id="rId17"/>
    <p:sldId id="855" r:id="rId18"/>
    <p:sldId id="856" r:id="rId19"/>
    <p:sldId id="857" r:id="rId20"/>
    <p:sldId id="858" r:id="rId21"/>
    <p:sldId id="859" r:id="rId22"/>
    <p:sldId id="860" r:id="rId23"/>
    <p:sldId id="861" r:id="rId24"/>
    <p:sldId id="867" r:id="rId25"/>
    <p:sldId id="864" r:id="rId26"/>
    <p:sldId id="863" r:id="rId27"/>
    <p:sldId id="866" r:id="rId28"/>
  </p:sldIdLst>
  <p:sldSz cx="12190413" cy="6859588"/>
  <p:notesSz cx="6858000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609483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1218966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828449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2437931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3047414" algn="l" defTabSz="121896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3656898" algn="l" defTabSz="121896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4266380" algn="l" defTabSz="121896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4875862" algn="l" defTabSz="1218966" rtl="0" eaLnBrk="1" latinLnBrk="0" hangingPunct="1">
      <a:defRPr sz="21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840">
          <p15:clr>
            <a:srgbClr val="A4A3A4"/>
          </p15:clr>
        </p15:guide>
        <p15:guide id="4" pos="3839">
          <p15:clr>
            <a:srgbClr val="A4A3A4"/>
          </p15:clr>
        </p15:guide>
        <p15:guide id="5" pos="288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E5EEFF"/>
    <a:srgbClr val="FFCC99"/>
    <a:srgbClr val="FF7C80"/>
    <a:srgbClr val="FFFF99"/>
    <a:srgbClr val="99FFCC"/>
    <a:srgbClr val="E9EDF4"/>
    <a:srgbClr val="D0D8E8"/>
    <a:srgbClr val="A3C4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96" autoAdjust="0"/>
    <p:restoredTop sz="98252" autoAdjust="0"/>
  </p:normalViewPr>
  <p:slideViewPr>
    <p:cSldViewPr>
      <p:cViewPr>
        <p:scale>
          <a:sx n="90" d="100"/>
          <a:sy n="90" d="100"/>
        </p:scale>
        <p:origin x="-1146" y="-558"/>
      </p:cViewPr>
      <p:guideLst>
        <p:guide orient="horz" pos="2160"/>
        <p:guide pos="3839"/>
        <p:guide pos="28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882" y="-78"/>
      </p:cViewPr>
      <p:guideLst>
        <p:guide orient="horz" pos="3127"/>
        <p:guide pos="214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4" y="2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t" anchorCtr="0" compatLnSpc="1">
            <a:prstTxWarp prst="textNoShape">
              <a:avLst/>
            </a:prstTxWarp>
          </a:bodyPr>
          <a:lstStyle>
            <a:lvl1pPr defTabSz="917953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83030" y="2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t" anchorCtr="0" compatLnSpc="1">
            <a:prstTxWarp prst="textNoShape">
              <a:avLst/>
            </a:prstTxWarp>
          </a:bodyPr>
          <a:lstStyle>
            <a:lvl1pPr algn="r" defTabSz="917953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3F534504-5555-4286-A745-E402F5C80F64}" type="datetimeFigureOut">
              <a:rPr lang="ru-RU"/>
              <a:pPr>
                <a:defRPr/>
              </a:pPr>
              <a:t>22.04.2025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4" y="9429198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b" anchorCtr="0" compatLnSpc="1">
            <a:prstTxWarp prst="textNoShape">
              <a:avLst/>
            </a:prstTxWarp>
          </a:bodyPr>
          <a:lstStyle>
            <a:lvl1pPr defTabSz="917953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83030" y="9429198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b" anchorCtr="0" compatLnSpc="1">
            <a:prstTxWarp prst="textNoShape">
              <a:avLst/>
            </a:prstTxWarp>
          </a:bodyPr>
          <a:lstStyle>
            <a:lvl1pPr algn="r" defTabSz="917911" eaLnBrk="1" hangingPunct="1">
              <a:defRPr sz="1200">
                <a:cs typeface="Times New Roman" pitchFamily="18" charset="0"/>
              </a:defRPr>
            </a:lvl1pPr>
          </a:lstStyle>
          <a:p>
            <a:pPr>
              <a:defRPr/>
            </a:pPr>
            <a:fld id="{BE629A6F-57F5-48D4-BA22-DF570F135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7155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t" anchorCtr="0" compatLnSpc="1">
            <a:prstTxWarp prst="textNoShape">
              <a:avLst/>
            </a:prstTxWarp>
          </a:bodyPr>
          <a:lstStyle>
            <a:lvl1pPr defTabSz="917953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30" y="2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t" anchorCtr="0" compatLnSpc="1">
            <a:prstTxWarp prst="textNoShape">
              <a:avLst/>
            </a:prstTxWarp>
          </a:bodyPr>
          <a:lstStyle>
            <a:lvl1pPr algn="r" defTabSz="917953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F69A9F6-B09A-4BE6-82C1-F44940FE93B6}" type="datetimeFigureOut">
              <a:rPr lang="ru-RU"/>
              <a:pPr>
                <a:defRPr/>
              </a:pPr>
              <a:t>22.04.2025</a:t>
            </a:fld>
            <a:endParaRPr lang="ru-RU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650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1" y="4714600"/>
            <a:ext cx="5486400" cy="446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29198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b" anchorCtr="0" compatLnSpc="1">
            <a:prstTxWarp prst="textNoShape">
              <a:avLst/>
            </a:prstTxWarp>
          </a:bodyPr>
          <a:lstStyle>
            <a:lvl1pPr defTabSz="917953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30" y="9429198"/>
            <a:ext cx="2973388" cy="49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9" tIns="45659" rIns="91319" bIns="45659" numCol="1" anchor="b" anchorCtr="0" compatLnSpc="1">
            <a:prstTxWarp prst="textNoShape">
              <a:avLst/>
            </a:prstTxWarp>
          </a:bodyPr>
          <a:lstStyle>
            <a:lvl1pPr algn="r" defTabSz="917911" eaLnBrk="1" hangingPunct="1">
              <a:defRPr sz="1200">
                <a:cs typeface="Times New Roman" pitchFamily="18" charset="0"/>
              </a:defRPr>
            </a:lvl1pPr>
          </a:lstStyle>
          <a:p>
            <a:pPr>
              <a:defRPr/>
            </a:pPr>
            <a:fld id="{DF99F404-53CE-4ADD-A13D-A569938697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4113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948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1896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2844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37931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47414" algn="l" defTabSz="121896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898" algn="l" defTabSz="121896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380" algn="l" defTabSz="121896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862" algn="l" defTabSz="121896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5613" y="1243013"/>
            <a:ext cx="5946775" cy="3346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921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96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35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679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32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682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962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5921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4742" y="6379422"/>
            <a:ext cx="3900932" cy="32324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524" y="6379420"/>
            <a:ext cx="2803796" cy="32324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0208A-741F-4F8A-A4EF-F567E32C76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948" y="46988"/>
            <a:ext cx="5789214" cy="2688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2371" y="6557113"/>
            <a:ext cx="2803796" cy="268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56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13" y="3234607"/>
            <a:ext cx="8015277" cy="307777"/>
          </a:xfrm>
        </p:spPr>
        <p:txBody>
          <a:bodyPr lIns="0" tIns="0" rIns="0" bIns="0"/>
          <a:lstStyle>
            <a:lvl1pPr>
              <a:defRPr sz="2000" b="1" i="0">
                <a:solidFill>
                  <a:srgbClr val="1143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520" y="4913679"/>
            <a:ext cx="5646706" cy="615553"/>
          </a:xfrm>
        </p:spPr>
        <p:txBody>
          <a:bodyPr lIns="0" tIns="0" rIns="0" bIns="0"/>
          <a:lstStyle>
            <a:lvl1pPr>
              <a:defRPr sz="4000" b="1" i="0">
                <a:solidFill>
                  <a:srgbClr val="1143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742" y="6379422"/>
            <a:ext cx="3900932" cy="32324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524" y="6379420"/>
            <a:ext cx="2803796" cy="32324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888B-EDD2-465A-9629-C23E3EF49F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2367" y="6395961"/>
            <a:ext cx="2803796" cy="153888"/>
          </a:xfr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759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2999" y="1818938"/>
            <a:ext cx="8533290" cy="26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948" y="46988"/>
            <a:ext cx="5789214" cy="2688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524" y="6379420"/>
            <a:ext cx="2803796" cy="323240"/>
          </a:xfrm>
        </p:spPr>
        <p:txBody>
          <a:bodyPr/>
          <a:lstStyle/>
          <a:p>
            <a:fld id="{DAE5474B-1B00-472D-B423-A2963EE545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4742" y="6379422"/>
            <a:ext cx="3900932" cy="323240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19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4742" y="6379422"/>
            <a:ext cx="3900932" cy="32324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524" y="6379420"/>
            <a:ext cx="2803796" cy="32324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3BB7E-8BF3-4DCF-8345-D8BEEBDC1B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948" y="46988"/>
            <a:ext cx="5789214" cy="2688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0010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0208A-741F-4F8A-A4EF-F567E32C76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948" y="46988"/>
            <a:ext cx="5789214" cy="2688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2369" y="6557113"/>
            <a:ext cx="2803796" cy="268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43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11" y="3234605"/>
            <a:ext cx="8015277" cy="307777"/>
          </a:xfrm>
        </p:spPr>
        <p:txBody>
          <a:bodyPr lIns="0" tIns="0" rIns="0" bIns="0"/>
          <a:lstStyle>
            <a:lvl1pPr>
              <a:defRPr sz="2000" b="1" i="0">
                <a:solidFill>
                  <a:srgbClr val="1143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520" y="4913679"/>
            <a:ext cx="5646706" cy="615553"/>
          </a:xfrm>
        </p:spPr>
        <p:txBody>
          <a:bodyPr lIns="0" tIns="0" rIns="0" bIns="0"/>
          <a:lstStyle>
            <a:lvl1pPr>
              <a:defRPr sz="4000" b="1" i="0">
                <a:solidFill>
                  <a:srgbClr val="1143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888B-EDD2-465A-9629-C23E3EF49F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2365" y="6395961"/>
            <a:ext cx="2803796" cy="153888"/>
          </a:xfr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4123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2997" y="1818936"/>
            <a:ext cx="8533290" cy="26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948" y="46988"/>
            <a:ext cx="5789214" cy="2688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474B-1B00-472D-B423-A2963EE545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81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3BB7E-8BF3-4DCF-8345-D8BEEBDC1B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948" y="46988"/>
            <a:ext cx="5789214" cy="26885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027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719074" y="6395959"/>
            <a:ext cx="337087" cy="707886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66911" y="3234605"/>
            <a:ext cx="8015277" cy="353943"/>
          </a:xfrm>
          <a:prstGeom prst="rect">
            <a:avLst/>
          </a:prstGeom>
        </p:spPr>
        <p:txBody>
          <a:bodyPr/>
          <a:lstStyle>
            <a:lvl1pPr>
              <a:defRPr sz="23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9159770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13" y="3234605"/>
            <a:ext cx="801527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520" y="4913681"/>
            <a:ext cx="564670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742" y="6379422"/>
            <a:ext cx="3900932" cy="595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3804" dirty="0">
              <a:solidFill>
                <a:prstClr val="black">
                  <a:tint val="75000"/>
                </a:prstClr>
              </a:solidFill>
              <a:latin typeface="Arial" panose="020B0604020202020204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524" y="6379420"/>
            <a:ext cx="2803796" cy="595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fld id="{FF6A8049-C902-4025-9261-2CB0637B2540}" type="datetime1">
              <a:rPr lang="en-US" sz="3804" smtClean="0">
                <a:solidFill>
                  <a:prstClr val="black">
                    <a:tint val="75000"/>
                  </a:prstClr>
                </a:solidFill>
                <a:latin typeface="Arial" panose="020B0604020202020204"/>
                <a:cs typeface="+mn-cs"/>
              </a:rPr>
              <a:pPr defTabSz="1932384" eaLnBrk="1" fontAlgn="auto" hangingPunct="1">
                <a:spcBef>
                  <a:spcPts val="0"/>
                </a:spcBef>
                <a:spcAft>
                  <a:spcPts val="0"/>
                </a:spcAft>
              </a:pPr>
              <a:t>4/22/2025</a:t>
            </a:fld>
            <a:endParaRPr lang="en-US" sz="3804" dirty="0">
              <a:solidFill>
                <a:prstClr val="black">
                  <a:tint val="75000"/>
                </a:prstClr>
              </a:solidFill>
              <a:latin typeface="Arial" panose="020B0604020202020204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2367" y="6395961"/>
            <a:ext cx="2803796" cy="3585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300" b="1">
                <a:solidFill>
                  <a:schemeClr val="tx2"/>
                </a:solidFill>
              </a:defRPr>
            </a:lvl1pPr>
          </a:lstStyle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mtClean="0">
                <a:solidFill>
                  <a:srgbClr val="1F497D"/>
                </a:solidFill>
                <a:latin typeface="Arial" panose="020B0604020202020204"/>
                <a:cs typeface="+mn-cs"/>
              </a:rPr>
              <a:pPr defTabSz="193238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1F497D"/>
              </a:solidFill>
              <a:latin typeface="Arial" panose="020B0604020202020204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3" y="11152"/>
            <a:ext cx="1751769" cy="685978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/>
        </p:nvSpPr>
        <p:spPr>
          <a:xfrm flipV="1">
            <a:off x="2" y="430349"/>
            <a:ext cx="12179255" cy="28103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endParaRPr sz="2856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83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54" r:id="rId1"/>
    <p:sldLayoutId id="2147486855" r:id="rId2"/>
    <p:sldLayoutId id="2147486856" r:id="rId3"/>
    <p:sldLayoutId id="2147486857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eaLnBrk="1" hangingPunct="1">
        <a:defRPr sz="4299"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966595" eaLnBrk="1" hangingPunct="1">
        <a:defRPr>
          <a:latin typeface="+mn-lt"/>
          <a:ea typeface="+mn-ea"/>
          <a:cs typeface="+mn-cs"/>
        </a:defRPr>
      </a:lvl2pPr>
      <a:lvl3pPr marL="1933190" eaLnBrk="1" hangingPunct="1">
        <a:defRPr>
          <a:latin typeface="+mn-lt"/>
          <a:ea typeface="+mn-ea"/>
          <a:cs typeface="+mn-cs"/>
        </a:defRPr>
      </a:lvl3pPr>
      <a:lvl4pPr marL="2899782" eaLnBrk="1" hangingPunct="1">
        <a:defRPr>
          <a:latin typeface="+mn-lt"/>
          <a:ea typeface="+mn-ea"/>
          <a:cs typeface="+mn-cs"/>
        </a:defRPr>
      </a:lvl4pPr>
      <a:lvl5pPr marL="3866377" eaLnBrk="1" hangingPunct="1">
        <a:defRPr>
          <a:latin typeface="+mn-lt"/>
          <a:ea typeface="+mn-ea"/>
          <a:cs typeface="+mn-cs"/>
        </a:defRPr>
      </a:lvl5pPr>
      <a:lvl6pPr marL="4832971" eaLnBrk="1" hangingPunct="1">
        <a:defRPr>
          <a:latin typeface="+mn-lt"/>
          <a:ea typeface="+mn-ea"/>
          <a:cs typeface="+mn-cs"/>
        </a:defRPr>
      </a:lvl6pPr>
      <a:lvl7pPr marL="5799566" eaLnBrk="1" hangingPunct="1">
        <a:defRPr>
          <a:latin typeface="+mn-lt"/>
          <a:ea typeface="+mn-ea"/>
          <a:cs typeface="+mn-cs"/>
        </a:defRPr>
      </a:lvl7pPr>
      <a:lvl8pPr marL="6766159" eaLnBrk="1" hangingPunct="1">
        <a:defRPr>
          <a:latin typeface="+mn-lt"/>
          <a:ea typeface="+mn-ea"/>
          <a:cs typeface="+mn-cs"/>
        </a:defRPr>
      </a:lvl8pPr>
      <a:lvl9pPr marL="773275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966595" eaLnBrk="1" hangingPunct="1">
        <a:defRPr>
          <a:latin typeface="+mn-lt"/>
          <a:ea typeface="+mn-ea"/>
          <a:cs typeface="+mn-cs"/>
        </a:defRPr>
      </a:lvl2pPr>
      <a:lvl3pPr marL="1933190" eaLnBrk="1" hangingPunct="1">
        <a:defRPr>
          <a:latin typeface="+mn-lt"/>
          <a:ea typeface="+mn-ea"/>
          <a:cs typeface="+mn-cs"/>
        </a:defRPr>
      </a:lvl3pPr>
      <a:lvl4pPr marL="2899782" eaLnBrk="1" hangingPunct="1">
        <a:defRPr>
          <a:latin typeface="+mn-lt"/>
          <a:ea typeface="+mn-ea"/>
          <a:cs typeface="+mn-cs"/>
        </a:defRPr>
      </a:lvl4pPr>
      <a:lvl5pPr marL="3866377" eaLnBrk="1" hangingPunct="1">
        <a:defRPr>
          <a:latin typeface="+mn-lt"/>
          <a:ea typeface="+mn-ea"/>
          <a:cs typeface="+mn-cs"/>
        </a:defRPr>
      </a:lvl5pPr>
      <a:lvl6pPr marL="4832971" eaLnBrk="1" hangingPunct="1">
        <a:defRPr>
          <a:latin typeface="+mn-lt"/>
          <a:ea typeface="+mn-ea"/>
          <a:cs typeface="+mn-cs"/>
        </a:defRPr>
      </a:lvl6pPr>
      <a:lvl7pPr marL="5799566" eaLnBrk="1" hangingPunct="1">
        <a:defRPr>
          <a:latin typeface="+mn-lt"/>
          <a:ea typeface="+mn-ea"/>
          <a:cs typeface="+mn-cs"/>
        </a:defRPr>
      </a:lvl7pPr>
      <a:lvl8pPr marL="6766159" eaLnBrk="1" hangingPunct="1">
        <a:defRPr>
          <a:latin typeface="+mn-lt"/>
          <a:ea typeface="+mn-ea"/>
          <a:cs typeface="+mn-cs"/>
        </a:defRPr>
      </a:lvl8pPr>
      <a:lvl9pPr marL="7732756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11" y="3234605"/>
            <a:ext cx="801527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520" y="4913679"/>
            <a:ext cx="564670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742" y="6379422"/>
            <a:ext cx="3900932" cy="595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3804" dirty="0">
              <a:solidFill>
                <a:prstClr val="black">
                  <a:tint val="75000"/>
                </a:prstClr>
              </a:solidFill>
              <a:latin typeface="Arial" panose="020B0604020202020204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524" y="6379420"/>
            <a:ext cx="2803796" cy="595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fld id="{FF6A8049-C902-4025-9261-2CB0637B2540}" type="datetime1">
              <a:rPr lang="en-US" sz="3804" smtClean="0">
                <a:solidFill>
                  <a:prstClr val="black">
                    <a:tint val="75000"/>
                  </a:prstClr>
                </a:solidFill>
                <a:latin typeface="Arial" panose="020B0604020202020204"/>
                <a:cs typeface="+mn-cs"/>
              </a:rPr>
              <a:pPr defTabSz="1932384" eaLnBrk="1" fontAlgn="auto" hangingPunct="1">
                <a:spcBef>
                  <a:spcPts val="0"/>
                </a:spcBef>
                <a:spcAft>
                  <a:spcPts val="0"/>
                </a:spcAft>
              </a:pPr>
              <a:t>4/22/2025</a:t>
            </a:fld>
            <a:endParaRPr lang="en-US" sz="3804" dirty="0">
              <a:solidFill>
                <a:prstClr val="black">
                  <a:tint val="75000"/>
                </a:prstClr>
              </a:solidFill>
              <a:latin typeface="Arial" panose="020B0604020202020204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2365" y="6395961"/>
            <a:ext cx="2803796" cy="3585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300" b="1">
                <a:solidFill>
                  <a:schemeClr val="tx2"/>
                </a:solidFill>
              </a:defRPr>
            </a:lvl1pPr>
          </a:lstStyle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ru-RU" smtClean="0">
                <a:solidFill>
                  <a:srgbClr val="1F497D"/>
                </a:solidFill>
                <a:latin typeface="Arial" panose="020B0604020202020204"/>
                <a:cs typeface="+mn-cs"/>
              </a:rPr>
              <a:pPr defTabSz="193238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1F497D"/>
              </a:solidFill>
              <a:latin typeface="Arial" panose="020B0604020202020204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1" y="11150"/>
            <a:ext cx="1751769" cy="685978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/>
        </p:nvSpPr>
        <p:spPr>
          <a:xfrm flipV="1">
            <a:off x="0" y="430347"/>
            <a:ext cx="12179255" cy="28103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endParaRPr sz="2856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10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59" r:id="rId1"/>
    <p:sldLayoutId id="2147486860" r:id="rId2"/>
    <p:sldLayoutId id="2147486861" r:id="rId3"/>
    <p:sldLayoutId id="2147486862" r:id="rId4"/>
    <p:sldLayoutId id="214748686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eaLnBrk="1" hangingPunct="1">
        <a:defRPr sz="4299"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966595" eaLnBrk="1" hangingPunct="1">
        <a:defRPr>
          <a:latin typeface="+mn-lt"/>
          <a:ea typeface="+mn-ea"/>
          <a:cs typeface="+mn-cs"/>
        </a:defRPr>
      </a:lvl2pPr>
      <a:lvl3pPr marL="1933190" eaLnBrk="1" hangingPunct="1">
        <a:defRPr>
          <a:latin typeface="+mn-lt"/>
          <a:ea typeface="+mn-ea"/>
          <a:cs typeface="+mn-cs"/>
        </a:defRPr>
      </a:lvl3pPr>
      <a:lvl4pPr marL="2899782" eaLnBrk="1" hangingPunct="1">
        <a:defRPr>
          <a:latin typeface="+mn-lt"/>
          <a:ea typeface="+mn-ea"/>
          <a:cs typeface="+mn-cs"/>
        </a:defRPr>
      </a:lvl4pPr>
      <a:lvl5pPr marL="3866377" eaLnBrk="1" hangingPunct="1">
        <a:defRPr>
          <a:latin typeface="+mn-lt"/>
          <a:ea typeface="+mn-ea"/>
          <a:cs typeface="+mn-cs"/>
        </a:defRPr>
      </a:lvl5pPr>
      <a:lvl6pPr marL="4832971" eaLnBrk="1" hangingPunct="1">
        <a:defRPr>
          <a:latin typeface="+mn-lt"/>
          <a:ea typeface="+mn-ea"/>
          <a:cs typeface="+mn-cs"/>
        </a:defRPr>
      </a:lvl6pPr>
      <a:lvl7pPr marL="5799566" eaLnBrk="1" hangingPunct="1">
        <a:defRPr>
          <a:latin typeface="+mn-lt"/>
          <a:ea typeface="+mn-ea"/>
          <a:cs typeface="+mn-cs"/>
        </a:defRPr>
      </a:lvl7pPr>
      <a:lvl8pPr marL="6766159" eaLnBrk="1" hangingPunct="1">
        <a:defRPr>
          <a:latin typeface="+mn-lt"/>
          <a:ea typeface="+mn-ea"/>
          <a:cs typeface="+mn-cs"/>
        </a:defRPr>
      </a:lvl8pPr>
      <a:lvl9pPr marL="773275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966595" eaLnBrk="1" hangingPunct="1">
        <a:defRPr>
          <a:latin typeface="+mn-lt"/>
          <a:ea typeface="+mn-ea"/>
          <a:cs typeface="+mn-cs"/>
        </a:defRPr>
      </a:lvl2pPr>
      <a:lvl3pPr marL="1933190" eaLnBrk="1" hangingPunct="1">
        <a:defRPr>
          <a:latin typeface="+mn-lt"/>
          <a:ea typeface="+mn-ea"/>
          <a:cs typeface="+mn-cs"/>
        </a:defRPr>
      </a:lvl3pPr>
      <a:lvl4pPr marL="2899782" eaLnBrk="1" hangingPunct="1">
        <a:defRPr>
          <a:latin typeface="+mn-lt"/>
          <a:ea typeface="+mn-ea"/>
          <a:cs typeface="+mn-cs"/>
        </a:defRPr>
      </a:lvl4pPr>
      <a:lvl5pPr marL="3866377" eaLnBrk="1" hangingPunct="1">
        <a:defRPr>
          <a:latin typeface="+mn-lt"/>
          <a:ea typeface="+mn-ea"/>
          <a:cs typeface="+mn-cs"/>
        </a:defRPr>
      </a:lvl5pPr>
      <a:lvl6pPr marL="4832971" eaLnBrk="1" hangingPunct="1">
        <a:defRPr>
          <a:latin typeface="+mn-lt"/>
          <a:ea typeface="+mn-ea"/>
          <a:cs typeface="+mn-cs"/>
        </a:defRPr>
      </a:lvl6pPr>
      <a:lvl7pPr marL="5799566" eaLnBrk="1" hangingPunct="1">
        <a:defRPr>
          <a:latin typeface="+mn-lt"/>
          <a:ea typeface="+mn-ea"/>
          <a:cs typeface="+mn-cs"/>
        </a:defRPr>
      </a:lvl7pPr>
      <a:lvl8pPr marL="6766159" eaLnBrk="1" hangingPunct="1">
        <a:defRPr>
          <a:latin typeface="+mn-lt"/>
          <a:ea typeface="+mn-ea"/>
          <a:cs typeface="+mn-cs"/>
        </a:defRPr>
      </a:lvl8pPr>
      <a:lvl9pPr marL="7732756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Microsoft_Excel_97-2003_Worksheet3.xls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196301" y="6506915"/>
            <a:ext cx="11384590" cy="4573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endParaRPr sz="2856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752330" y="914612"/>
            <a:ext cx="2438083" cy="5470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endParaRPr sz="2856" dirty="0">
              <a:solidFill>
                <a:prstClr val="black"/>
              </a:solidFill>
              <a:latin typeface="Arial" panose="020B0604020202020204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74" y="2512938"/>
            <a:ext cx="83369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</a:t>
            </a:r>
            <a:r>
              <a:rPr lang="ru-RU" sz="3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исполнения федерального бюджета за 2024 год. </a:t>
            </a:r>
          </a:p>
          <a:p>
            <a:r>
              <a:rPr lang="ru-RU" sz="3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аспекты исполнения федерального бюджета в 2025 году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3812" y="6527435"/>
            <a:ext cx="3637675" cy="28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68" dirty="0" smtClean="0">
                <a:solidFill>
                  <a:prstClr val="white">
                    <a:lumMod val="65000"/>
                  </a:prstClr>
                </a:solidFill>
                <a:latin typeface="Arial" panose="020B0604020202020204"/>
                <a:cs typeface="+mn-cs"/>
              </a:rPr>
              <a:t>www</a:t>
            </a:r>
            <a:r>
              <a:rPr lang="ru-RU" sz="1268" dirty="0" smtClean="0">
                <a:solidFill>
                  <a:prstClr val="white">
                    <a:lumMod val="65000"/>
                  </a:prstClr>
                </a:solidFill>
                <a:latin typeface="Arial" panose="020B0604020202020204"/>
                <a:cs typeface="+mn-cs"/>
              </a:rPr>
              <a:t>.</a:t>
            </a:r>
            <a:r>
              <a:rPr lang="en-US" sz="1268" dirty="0" smtClean="0">
                <a:solidFill>
                  <a:prstClr val="white">
                    <a:lumMod val="65000"/>
                  </a:prstClr>
                </a:solidFill>
                <a:latin typeface="Arial" panose="020B0604020202020204"/>
                <a:cs typeface="+mn-cs"/>
              </a:rPr>
              <a:t>samara.roskazna.gov.ru</a:t>
            </a:r>
            <a:endParaRPr lang="ru-RU" sz="1268" dirty="0">
              <a:solidFill>
                <a:prstClr val="white">
                  <a:lumMod val="65000"/>
                </a:prstClr>
              </a:solidFill>
              <a:latin typeface="Arial" panose="020B0604020202020204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1850" y="6527435"/>
            <a:ext cx="4519045" cy="338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>
                    <a:lumMod val="65000"/>
                  </a:prstClr>
                </a:solidFill>
                <a:latin typeface="Arial" panose="020B0604020202020204"/>
                <a:cs typeface="+mn-cs"/>
              </a:rPr>
              <a:t> г. </a:t>
            </a:r>
            <a:r>
              <a:rPr lang="ru-RU" sz="1600" b="1" dirty="0" smtClean="0">
                <a:solidFill>
                  <a:prstClr val="white">
                    <a:lumMod val="65000"/>
                  </a:prstClr>
                </a:solidFill>
                <a:latin typeface="Arial" panose="020B0604020202020204"/>
                <a:cs typeface="+mn-cs"/>
              </a:rPr>
              <a:t>Самара, апрель 2025 </a:t>
            </a:r>
            <a:r>
              <a:rPr lang="ru-RU" sz="1600" b="1" dirty="0">
                <a:solidFill>
                  <a:prstClr val="white">
                    <a:lumMod val="65000"/>
                  </a:prstClr>
                </a:solidFill>
                <a:latin typeface="Arial" panose="020B0604020202020204"/>
                <a:cs typeface="+mn-cs"/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196306" y="5716326"/>
            <a:ext cx="8794127" cy="79058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Маслеева Елена Владимировна</a:t>
            </a:r>
            <a:endParaRPr lang="ru-RU" sz="1800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Начальник </a:t>
            </a:r>
            <a:r>
              <a:rPr lang="ru-RU" sz="1800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отдела расходов УФК по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75018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24326" y="117426"/>
            <a:ext cx="7678267" cy="61569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федерального бюджета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01.01.2025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4311" y="3544117"/>
            <a:ext cx="4123688" cy="3020039"/>
          </a:xfrm>
          <a:prstGeom prst="roundRect">
            <a:avLst>
              <a:gd name="adj" fmla="val 3933"/>
            </a:avLst>
          </a:prstGeom>
          <a:noFill/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90357"/>
              </p:ext>
            </p:extLst>
          </p:nvPr>
        </p:nvGraphicFramePr>
        <p:xfrm>
          <a:off x="262526" y="3641273"/>
          <a:ext cx="3862285" cy="27068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2687"/>
                <a:gridCol w="689598"/>
              </a:tblGrid>
              <a:tr h="485906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6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Извещения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приглашения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принять участие в закупке (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принимаемые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контракты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(принятые БО)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303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Госконтракты</a:t>
                      </a:r>
                      <a:r>
                        <a:rPr lang="ru-RU" sz="12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ПБС ФБ в рамках реализации нац. проектов заключены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контрактов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99,4 %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4525" y="3479845"/>
            <a:ext cx="3671929" cy="369394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Достижение контрольных 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точек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4313" y="852044"/>
            <a:ext cx="4123689" cy="2576955"/>
          </a:xfrm>
          <a:prstGeom prst="roundRect">
            <a:avLst>
              <a:gd name="adj" fmla="val 5434"/>
            </a:avLst>
          </a:prstGeom>
          <a:noFill/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40" y="765498"/>
            <a:ext cx="3591371" cy="369394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Расходы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913957"/>
              </p:ext>
            </p:extLst>
          </p:nvPr>
        </p:nvGraphicFramePr>
        <p:xfrm>
          <a:off x="187604" y="1197546"/>
          <a:ext cx="3965111" cy="2172280"/>
        </p:xfrm>
        <a:graphic>
          <a:graphicData uri="http://schemas.openxmlformats.org/drawingml/2006/table">
            <a:tbl>
              <a:tblPr bandRow="1">
                <a:effectLst/>
                <a:tableStyleId>{69CF1AB2-1976-4502-BF36-3FF5EA218861}</a:tableStyleId>
              </a:tblPr>
              <a:tblGrid>
                <a:gridCol w="3059578"/>
                <a:gridCol w="905533"/>
              </a:tblGrid>
              <a:tr h="304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доведенные на л/с ПБС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закупки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 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Обязательства,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принятые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по закупкам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4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Кассовые выплаты, всего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99,6 %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1" i="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ПБС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99,9 %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207208" y="981522"/>
            <a:ext cx="1295975" cy="214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руб.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44596"/>
              </p:ext>
            </p:extLst>
          </p:nvPr>
        </p:nvGraphicFramePr>
        <p:xfrm>
          <a:off x="4990800" y="710886"/>
          <a:ext cx="6942962" cy="5602832"/>
        </p:xfrm>
        <a:graphic>
          <a:graphicData uri="http://schemas.openxmlformats.org/drawingml/2006/table">
            <a:tbl>
              <a:tblPr/>
              <a:tblGrid>
                <a:gridCol w="3155891"/>
                <a:gridCol w="818560"/>
                <a:gridCol w="996079"/>
                <a:gridCol w="956629"/>
                <a:gridCol w="1015803"/>
              </a:tblGrid>
              <a:tr h="54742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Группы </a:t>
                      </a:r>
                      <a:r>
                        <a:rPr lang="ru-RU" sz="1600" b="1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расходов, млрд. руб.</a:t>
                      </a:r>
                      <a:endParaRPr lang="ru-RU" sz="1600" b="1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4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группы расходов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расходов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5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выплаты персоналу в целях обеспечения выполнения функций государственными (муниципальными) органами, казенными учреждениями, органами управления государственными внебюджетными фондами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товаров, работ и услуг для обеспечения государственных (муниципальных) нужд</a:t>
                      </a:r>
                      <a:b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99,4%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и иные выплаты населению</a:t>
                      </a:r>
                      <a:b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7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вложения в объекты государственной (муниципальной) собственности</a:t>
                      </a:r>
                      <a:b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2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98,1%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2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бюджетные ассигнования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99,7%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22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155,6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154,9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99,6%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927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24326" y="5786"/>
            <a:ext cx="7678267" cy="61569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федерального бюджета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01.01.2025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186212"/>
              </p:ext>
            </p:extLst>
          </p:nvPr>
        </p:nvGraphicFramePr>
        <p:xfrm>
          <a:off x="1468438" y="765175"/>
          <a:ext cx="9251950" cy="602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Лист" r:id="rId3" imgW="9829888" imgH="7029567" progId="Excel.Sheet.8">
                  <p:embed/>
                </p:oleObj>
              </mc:Choice>
              <mc:Fallback>
                <p:oleObj name="Лист" r:id="rId3" imgW="9829888" imgH="702956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8438" y="765175"/>
                        <a:ext cx="9251950" cy="602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691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98864" y="45419"/>
            <a:ext cx="7678267" cy="615696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федерального бюджета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18.04.2025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4311" y="3544117"/>
            <a:ext cx="4123688" cy="3020039"/>
          </a:xfrm>
          <a:prstGeom prst="roundRect">
            <a:avLst>
              <a:gd name="adj" fmla="val 3933"/>
            </a:avLst>
          </a:prstGeom>
          <a:noFill/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545130"/>
              </p:ext>
            </p:extLst>
          </p:nvPr>
        </p:nvGraphicFramePr>
        <p:xfrm>
          <a:off x="262526" y="3641273"/>
          <a:ext cx="3862285" cy="27068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2687"/>
                <a:gridCol w="689598"/>
              </a:tblGrid>
              <a:tr h="485906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60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Извещения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приглашения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принять участие в закупке (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принимаемые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86,5%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контракты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(принятые БО)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303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Госконтракты</a:t>
                      </a:r>
                      <a:r>
                        <a:rPr lang="ru-RU" sz="12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ПБС ФБ в рамках реализации нац. проектов заключены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5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контрактов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25,1%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4525" y="3479845"/>
            <a:ext cx="3671929" cy="369394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Достижение контрольных 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точек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4313" y="765498"/>
            <a:ext cx="4123689" cy="2663502"/>
          </a:xfrm>
          <a:prstGeom prst="roundRect">
            <a:avLst>
              <a:gd name="adj" fmla="val 5434"/>
            </a:avLst>
          </a:prstGeom>
          <a:noFill/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595" y="756144"/>
            <a:ext cx="3591371" cy="369394"/>
          </a:xfrm>
          <a:prstGeom prst="rect">
            <a:avLst/>
          </a:prstGeom>
          <a:noFill/>
        </p:spPr>
        <p:txBody>
          <a:bodyPr wrap="square" lIns="121896" tIns="60948" rIns="121896" bIns="60948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Расходы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007578"/>
              </p:ext>
            </p:extLst>
          </p:nvPr>
        </p:nvGraphicFramePr>
        <p:xfrm>
          <a:off x="187604" y="1125538"/>
          <a:ext cx="3965111" cy="2172280"/>
        </p:xfrm>
        <a:graphic>
          <a:graphicData uri="http://schemas.openxmlformats.org/drawingml/2006/table">
            <a:tbl>
              <a:tblPr bandRow="1">
                <a:effectLst/>
                <a:tableStyleId>{69CF1AB2-1976-4502-BF36-3FF5EA218861}</a:tableStyleId>
              </a:tblPr>
              <a:tblGrid>
                <a:gridCol w="3059578"/>
                <a:gridCol w="905533"/>
              </a:tblGrid>
              <a:tr h="3049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доведенные на л/с ПБС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закупки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33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Обязательства,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принятые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по закупкам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34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Кассовые выплаты, всего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46,0 %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1" i="0" u="none" strike="noStrike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ПБС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3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54,7 %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207208" y="981522"/>
            <a:ext cx="1295975" cy="214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руб.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152117"/>
              </p:ext>
            </p:extLst>
          </p:nvPr>
        </p:nvGraphicFramePr>
        <p:xfrm>
          <a:off x="4990800" y="1088395"/>
          <a:ext cx="6942962" cy="5077760"/>
        </p:xfrm>
        <a:graphic>
          <a:graphicData uri="http://schemas.openxmlformats.org/drawingml/2006/table">
            <a:tbl>
              <a:tblPr/>
              <a:tblGrid>
                <a:gridCol w="3155891"/>
                <a:gridCol w="818560"/>
                <a:gridCol w="996079"/>
                <a:gridCol w="956629"/>
                <a:gridCol w="1015803"/>
              </a:tblGrid>
              <a:tr h="253424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Группы </a:t>
                      </a:r>
                      <a:r>
                        <a:rPr lang="ru-RU" sz="1600" b="1" kern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расходов, млрд. руб.</a:t>
                      </a:r>
                      <a:endParaRPr lang="ru-RU" sz="1600" b="1" kern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2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группы расходов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расходов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1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выплаты персоналу в целях обеспечения выполнения функций государственными (муниципальными) органами, казенными учреждениями, органами управления государственными внебюджетными фондами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8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товаров, работ и услуг для обеспечения государственных (муниципальных) нужд</a:t>
                      </a:r>
                      <a:b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0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и иные выплаты населению</a:t>
                      </a:r>
                      <a:b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8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вложения в объекты государственной (муниципальной) собственности</a:t>
                      </a:r>
                      <a:b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бюджетные ассигнования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412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4" marR="9524" marT="95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673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494806" y="115917"/>
            <a:ext cx="8207785" cy="307848"/>
          </a:xfrm>
        </p:spPr>
        <p:txBody>
          <a:bodyPr/>
          <a:lstStyle/>
          <a:p>
            <a:r>
              <a:rPr lang="ru-RU" dirty="0" smtClean="0"/>
              <a:t>Контрольные точки, установленные НПА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428082"/>
              </p:ext>
            </p:extLst>
          </p:nvPr>
        </p:nvGraphicFramePr>
        <p:xfrm>
          <a:off x="190552" y="765500"/>
          <a:ext cx="11665296" cy="59753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/>
                <a:gridCol w="5976664"/>
                <a:gridCol w="1584176"/>
                <a:gridCol w="2736304"/>
              </a:tblGrid>
              <a:tr h="579232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Контрольный срок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Событие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Ответственный исполнитель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Меры ответственности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1459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февраля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Внесение в перерегистрированные БО изменений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части уточнения срока исполнения, графика оплаты бюджетного обязательства и КБК по ГК</a:t>
                      </a:r>
                    </a:p>
                    <a:p>
                      <a:pPr algn="ctr"/>
                      <a:r>
                        <a:rPr lang="ru-RU" sz="12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18 приказа Минфина России № 258н)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131092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марта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Направление предложений для внесения изменений в СБР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целях увеличения БА на исполнение обязательств, подлежавших оплате в 2024 году (международные обязательства, ГОЗ, средства рез. фонда Президента РФ, предоставленные после 1 декабря) 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(пункты 4, 31 постановления Правительства РФ № 1496; п.22 Постановления № 1995)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ГРБС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487771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1 марта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Принятие актов (решений) об осуществлении капитальных вложений 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16 постановления Правительства РФ № 1496)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ГРБС</a:t>
                      </a:r>
                      <a:endParaRPr lang="ru-RU" sz="16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Перераспределение БА в соответствии с решением Правительственной комиссии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другие объекты капитальных вложений</a:t>
                      </a:r>
                      <a:endParaRPr lang="ru-RU" sz="1200" dirty="0"/>
                    </a:p>
                  </a:txBody>
                  <a:tcPr anchor="ctr"/>
                </a:tc>
              </a:tr>
              <a:tr h="518280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1 марта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Утверждение ПСД (за исключением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ГК«полного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цикла»)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16 постановления Правительства РФ № 1496)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ГРБС</a:t>
                      </a:r>
                      <a:endParaRPr lang="ru-RU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anchor="ctr"/>
                </a:tc>
              </a:tr>
              <a:tr h="100605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апреля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Детализация мероприятий, предусмотренных актами (решениями) об осуществлении кап. вложений</a:t>
                      </a:r>
                    </a:p>
                    <a:p>
                      <a:pPr algn="ctr"/>
                      <a:r>
                        <a:rPr lang="ru-RU" sz="1200" i="1" dirty="0" smtClean="0"/>
                        <a:t>(пункт 16 постановления Правительства РФ № 1496)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ГРБС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Перераспределение БА в соответствии с решением Правительственной комиссии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другие объекты капитальных вложений</a:t>
                      </a:r>
                      <a:endParaRPr lang="ru-RU" sz="1200" dirty="0" smtClean="0"/>
                    </a:p>
                  </a:txBody>
                  <a:tcPr anchor="ctr"/>
                </a:tc>
              </a:tr>
              <a:tr h="11584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апреля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Внесение изменений в перерегистрированные БО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поставленные на учет до начала текущего финансового года, исполнение которых осуществляется в текущем финансовом году в части уточнения срока исполнения, графика оплаты БО, а также, при необходимости, в части КБК</a:t>
                      </a:r>
                      <a:endParaRPr lang="ru-RU" sz="120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740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494806" y="115917"/>
            <a:ext cx="8207785" cy="307848"/>
          </a:xfrm>
        </p:spPr>
        <p:txBody>
          <a:bodyPr/>
          <a:lstStyle/>
          <a:p>
            <a:r>
              <a:rPr lang="ru-RU" dirty="0" smtClean="0"/>
              <a:t>Контрольные точки, установленные НПА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445995"/>
              </p:ext>
            </p:extLst>
          </p:nvPr>
        </p:nvGraphicFramePr>
        <p:xfrm>
          <a:off x="190552" y="765500"/>
          <a:ext cx="11665296" cy="5700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/>
                <a:gridCol w="5976664"/>
                <a:gridCol w="1584176"/>
                <a:gridCol w="2736304"/>
              </a:tblGrid>
              <a:tr h="579232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Контрольный срок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Событие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Ответственный исполнитель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Меры ответственности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0118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апреля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Направление ГРБС (ПБС) Уведомления о превышении БО над ЛБО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17 приказа Минфина России № 258н)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ТОФК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945077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1 июня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Завершение контрактации за счет ЛБО текущего финансового года и расчетов по ГК за счет доп. ЛБО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6 постановления Правительства РФ № 1496)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ЛБО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перераспределения в резервный фонд Правительства РФ</a:t>
                      </a:r>
                      <a:endParaRPr lang="ru-RU" sz="14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077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1 июня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Исполнение БО за счет ЛБО, выделенных из резервного фонда Правительства РФ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рамках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пп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15(1) -15(2) Постановления № 1496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15(2) постановления Правительства РФ № 1496)</a:t>
                      </a:r>
                      <a:endParaRPr lang="ru-RU" sz="1100" i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ЛБО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перераспределения в резервный фонд Правительства РФ</a:t>
                      </a:r>
                      <a:endParaRPr lang="ru-RU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0118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 июня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Приостановление осуществления операций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санкционированию оплаты ДО ПБС за счет дополнительных ЛБО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9 постановления Правительства РФ № 1496)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ТОФК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914590">
                <a:tc v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Приостановление осуществления операций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 по постановке на учет БО, а также осуществление операций ГРБС по доведению (отзыву) ЛБО текущего года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12 постановления Правительства РФ № 1496)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ТОФК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91459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 июня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Приостановление осуществления операций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санкционированию оплаты ДО ПБС за счет ЛБО, выделенных из резервного фонда Правительства РФ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15(2) постановления Правительства РФ № 1496)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483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494806" y="115917"/>
            <a:ext cx="8207785" cy="307848"/>
          </a:xfrm>
        </p:spPr>
        <p:txBody>
          <a:bodyPr/>
          <a:lstStyle/>
          <a:p>
            <a:r>
              <a:rPr lang="ru-RU" dirty="0" smtClean="0"/>
              <a:t>Контрольные точки, установленные НПА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60726"/>
              </p:ext>
            </p:extLst>
          </p:nvPr>
        </p:nvGraphicFramePr>
        <p:xfrm>
          <a:off x="190552" y="765498"/>
          <a:ext cx="11665296" cy="5487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/>
                <a:gridCol w="5976664"/>
                <a:gridCol w="1584176"/>
                <a:gridCol w="2736304"/>
              </a:tblGrid>
              <a:tr h="579232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Контрольный срок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Событие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Ответственный исполнитель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Меры ответственности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87771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6 июня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Направление информации о ЛБО, не подлежащих отзыву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(пункты 9 и 12 постановления Правительства РФ № 1496)</a:t>
                      </a:r>
                      <a:endParaRPr lang="ru-RU" sz="12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701180">
                <a:tc rowSpan="2"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3 - 6 июня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Отмена приостановления осуществления операций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 санкционированию оплаты ДО ПБС за счет дополнительных ЛБО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9 постановления Правительства РФ № 1496)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590">
                <a:tc vMerge="1"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Отмена приостановления осуществления операций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постановке на учет БО и осуществлению операций ГРБС по доведению (отзыву) ЛБО текущего года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12 постановления Правительства РФ № 1496)</a:t>
                      </a:r>
                      <a:endParaRPr lang="ru-RU" sz="1200" i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8777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 июня</a:t>
                      </a:r>
                      <a:endParaRPr lang="ru-RU" sz="16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на лицевые счета ГРБС дополнительных ЛБО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9 постановления Правительства РФ № 1496)</a:t>
                      </a:r>
                      <a:endParaRPr lang="ru-RU" sz="800" i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487771">
                <a:tc v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на лицевые счета ГРБС ЛБО текущего года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12 постановления Правительства РФ № 1496)</a:t>
                      </a:r>
                      <a:endParaRPr lang="ru-RU" sz="1200" i="1" dirty="0" smtClean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914590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10 июня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ЛБО, выделенных из резервного фонда Правительства РФ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отозванных в декабре 2024 года в соответствии с п. 15(1) </a:t>
                      </a:r>
                    </a:p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Постановления № 1496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15(2) постановления Правительства РФ № 1496)</a:t>
                      </a:r>
                      <a:endParaRPr lang="ru-RU" sz="1200" i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  <a:tr h="91459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25 декабря</a:t>
                      </a:r>
                      <a:endParaRPr lang="ru-RU" sz="1600" b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/>
                        <a:t>Завершение расчетов по ГК</a:t>
                      </a:r>
                      <a:r>
                        <a:rPr lang="ru-RU" sz="1400" i="0" dirty="0" smtClean="0"/>
                        <a:t>, заключенным в текущем финансовом году в связи с расторжением ранее заключенных ГК по соглашению сторон, решению суда или одностороннего отказа</a:t>
                      </a:r>
                    </a:p>
                    <a:p>
                      <a:pPr algn="ctr"/>
                      <a:r>
                        <a:rPr lang="ru-RU" sz="1200" i="1" dirty="0" smtClean="0"/>
                        <a:t>(пункт 8 постановления Правительства РФ № 1496)</a:t>
                      </a:r>
                      <a:endParaRPr lang="ru-RU" sz="1200" i="1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ПБС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851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10630" y="115917"/>
            <a:ext cx="9649072" cy="307848"/>
          </a:xfrm>
        </p:spPr>
        <p:txBody>
          <a:bodyPr/>
          <a:lstStyle/>
          <a:p>
            <a:pPr algn="r"/>
            <a:r>
              <a:rPr lang="ru-RU" dirty="0" smtClean="0"/>
              <a:t>Контрольные точки, установленные НПА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089709"/>
              </p:ext>
            </p:extLst>
          </p:nvPr>
        </p:nvGraphicFramePr>
        <p:xfrm>
          <a:off x="190552" y="1039738"/>
          <a:ext cx="11665296" cy="35059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/>
                <a:gridCol w="5976664"/>
                <a:gridCol w="1584176"/>
                <a:gridCol w="2736304"/>
              </a:tblGrid>
              <a:tr h="579232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Контрольный срок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Событие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Ответственный исполнитель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Меры ответственности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85305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Не позднее 1 рабочего дня после внесения изменений в принимаемое БО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Аннулирование принимаемого БО (после 10 июня)</a:t>
                      </a:r>
                    </a:p>
                    <a:p>
                      <a:pPr algn="ctr"/>
                      <a:r>
                        <a:rPr lang="ru-RU" sz="1200" b="0" i="1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(проект –пункт 12(1) постановления Правительства РФ № 1496)</a:t>
                      </a:r>
                      <a:endParaRPr lang="ru-RU" sz="1200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ТОФК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ЛБО на лицевые счета ГРБС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перераспределения в резервный фонд Правительства РФ</a:t>
                      </a:r>
                      <a:endParaRPr lang="ru-RU" sz="1000" dirty="0"/>
                    </a:p>
                  </a:txBody>
                  <a:tcPr anchor="ctr"/>
                </a:tc>
              </a:tr>
              <a:tr h="1341409"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10</a:t>
                      </a:r>
                      <a:r>
                        <a:rPr lang="ru-RU" sz="1600" b="1" baseline="0" dirty="0" smtClean="0"/>
                        <a:t> декабря </a:t>
                      </a:r>
                      <a:endParaRPr lang="ru-RU" sz="1600" b="1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Отзыв на лицевые счета ГРБС ЛБО текущего года,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прогнозируемых на указанную дату объема неисполнения в текущем финансовом году принятых подведомственными им получателями средств федерального бюджета бюджетных обязательств, связанных с осуществлением закупок товаров, работ, услуг</a:t>
                      </a:r>
                    </a:p>
                    <a:p>
                      <a:pPr marL="0" marR="0" indent="0" algn="ctr" defTabSz="12189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(пункт 15(1) постановления Правительства РФ № 1496)</a:t>
                      </a:r>
                      <a:endParaRPr lang="ru-RU" sz="1200" i="1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ГРБС, ПБС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</a:t>
                      </a:r>
                      <a:endParaRPr lang="ru-RU" sz="16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364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752" y="477466"/>
            <a:ext cx="7662398" cy="313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10630" y="115917"/>
            <a:ext cx="9649072" cy="307848"/>
          </a:xfrm>
        </p:spPr>
        <p:txBody>
          <a:bodyPr/>
          <a:lstStyle/>
          <a:p>
            <a:pPr algn="r"/>
            <a:r>
              <a:rPr lang="ru-RU" dirty="0" smtClean="0"/>
              <a:t>Отзыв ЛБО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2367" y="6395963"/>
            <a:ext cx="2803796" cy="184709"/>
          </a:xfrm>
        </p:spPr>
        <p:txBody>
          <a:bodyPr/>
          <a:lstStyle/>
          <a:p>
            <a:fld id="{B6F15528-21DE-4FAA-801E-634DDDAF4B2B}" type="slidenum"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4" y="765498"/>
            <a:ext cx="4044923" cy="592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91350" y="3285778"/>
            <a:ext cx="259228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279782" y="3285778"/>
            <a:ext cx="64807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078" y="3771284"/>
            <a:ext cx="6696744" cy="325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8471470" y="3645818"/>
            <a:ext cx="648072" cy="28803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0487694" y="3645818"/>
            <a:ext cx="1152128" cy="28803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75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t>10</a:t>
            </a:fld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169150"/>
              </p:ext>
            </p:extLst>
          </p:nvPr>
        </p:nvGraphicFramePr>
        <p:xfrm>
          <a:off x="841374" y="693490"/>
          <a:ext cx="10438407" cy="644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Документ" r:id="rId3" imgW="9676433" imgH="5925479" progId="Word.Document.12">
                  <p:embed/>
                </p:oleObj>
              </mc:Choice>
              <mc:Fallback>
                <p:oleObj name="Документ" r:id="rId3" imgW="9676433" imgH="59254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374" y="693490"/>
                        <a:ext cx="10438407" cy="6440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177267"/>
            <a:ext cx="12072227" cy="58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Сроки оплаты в соответствии с ППРФ 1496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  <a:p>
            <a:pPr algn="r"/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 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86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pPr marL="38100">
                <a:lnSpc>
                  <a:spcPts val="1240"/>
                </a:lnSpc>
              </a:pPr>
              <a:t>11</a:t>
            </a:fld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638949"/>
              </p:ext>
            </p:extLst>
          </p:nvPr>
        </p:nvGraphicFramePr>
        <p:xfrm>
          <a:off x="74605" y="3658448"/>
          <a:ext cx="12039620" cy="1905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Лист" r:id="rId3" imgW="19983413" imgH="3162287" progId="Excel.Sheet.8">
                  <p:embed/>
                </p:oleObj>
              </mc:Choice>
              <mc:Fallback>
                <p:oleObj name="Лист" r:id="rId3" imgW="19983413" imgH="316228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605" y="3658448"/>
                        <a:ext cx="12039620" cy="1905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363650"/>
              </p:ext>
            </p:extLst>
          </p:nvPr>
        </p:nvGraphicFramePr>
        <p:xfrm>
          <a:off x="152380" y="735577"/>
          <a:ext cx="9066620" cy="2999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Лист" r:id="rId5" imgW="21574224" imgH="7134192" progId="Excel.Sheet.8">
                  <p:embed/>
                </p:oleObj>
              </mc:Choice>
              <mc:Fallback>
                <p:oleObj name="Лист" r:id="rId5" imgW="21574224" imgH="713419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380" y="735577"/>
                        <a:ext cx="9066620" cy="2999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476158" y="5868760"/>
            <a:ext cx="2742843" cy="609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ЛБО 202</a:t>
            </a: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</a:rPr>
              <a:t>5</a:t>
            </a: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 год = 1 170,00 </a:t>
            </a:r>
            <a:endParaRPr lang="ru-RU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99950" y="5868760"/>
            <a:ext cx="2514273" cy="6097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ЛБО 202</a:t>
            </a:r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</a:rPr>
              <a:t>6</a:t>
            </a: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 год = 30,00 </a:t>
            </a:r>
            <a:endParaRPr lang="ru-RU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cxnSp>
        <p:nvCxnSpPr>
          <p:cNvPr id="13" name="Прямая со стрелкой 12"/>
          <p:cNvCxnSpPr>
            <a:endCxn id="9" idx="0"/>
          </p:cNvCxnSpPr>
          <p:nvPr/>
        </p:nvCxnSpPr>
        <p:spPr>
          <a:xfrm flipH="1">
            <a:off x="7847578" y="5563889"/>
            <a:ext cx="1142851" cy="304871"/>
          </a:xfrm>
          <a:prstGeom prst="straightConnector1">
            <a:avLst/>
          </a:prstGeom>
          <a:ln w="317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1" idx="0"/>
          </p:cNvCxnSpPr>
          <p:nvPr/>
        </p:nvCxnSpPr>
        <p:spPr>
          <a:xfrm>
            <a:off x="9472967" y="5563889"/>
            <a:ext cx="1384120" cy="304871"/>
          </a:xfrm>
          <a:prstGeom prst="straightConnector1">
            <a:avLst/>
          </a:prstGeom>
          <a:ln w="317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" y="177268"/>
            <a:ext cx="12072227" cy="58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Формирование Сведений о бюджетном обязательстве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 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558" y="5577636"/>
            <a:ext cx="5112568" cy="10925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Срок оказания услуг  </a:t>
            </a:r>
            <a:r>
              <a:rPr lang="ru-RU" sz="3200" b="1" dirty="0" smtClean="0">
                <a:solidFill>
                  <a:srgbClr val="FF0000"/>
                </a:solidFill>
              </a:rPr>
              <a:t>≠</a:t>
            </a: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</a:rPr>
              <a:t>  Срок исполнения</a:t>
            </a:r>
            <a:r>
              <a:rPr lang="en-US" sz="1600" b="1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  <a:endParaRPr lang="ru-RU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cxnSp>
        <p:nvCxnSpPr>
          <p:cNvPr id="12" name="Прямая со стрелкой 11"/>
          <p:cNvCxnSpPr>
            <a:endCxn id="10" idx="0"/>
          </p:cNvCxnSpPr>
          <p:nvPr/>
        </p:nvCxnSpPr>
        <p:spPr>
          <a:xfrm>
            <a:off x="1702718" y="2997746"/>
            <a:ext cx="1116124" cy="2579890"/>
          </a:xfrm>
          <a:prstGeom prst="straightConnector1">
            <a:avLst/>
          </a:prstGeom>
          <a:ln w="317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07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268074" y="6395961"/>
            <a:ext cx="2803796" cy="153888"/>
          </a:xfrm>
        </p:spPr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pPr marL="38100">
                <a:lnSpc>
                  <a:spcPts val="1240"/>
                </a:lnSpc>
              </a:pPr>
              <a:t>12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" y="177268"/>
            <a:ext cx="12072227" cy="58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Формирование Сведений о денежном обязательстве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 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696" y="2863949"/>
            <a:ext cx="5165389" cy="38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10199662" y="6238106"/>
            <a:ext cx="1224136" cy="504056"/>
          </a:xfrm>
          <a:prstGeom prst="ellipse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CC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27554" y="2863949"/>
            <a:ext cx="648072" cy="277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738064"/>
            <a:ext cx="5977458" cy="36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14" y="734375"/>
            <a:ext cx="5264097" cy="104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14" y="1709532"/>
            <a:ext cx="5749956" cy="1144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Овал 16"/>
          <p:cNvSpPr/>
          <p:nvPr/>
        </p:nvSpPr>
        <p:spPr>
          <a:xfrm>
            <a:off x="9018039" y="2263173"/>
            <a:ext cx="1224136" cy="504056"/>
          </a:xfrm>
          <a:prstGeom prst="ellipse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CC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9551590" y="1205476"/>
            <a:ext cx="1224136" cy="504056"/>
          </a:xfrm>
          <a:prstGeom prst="ellipse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932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9252365" y="6516266"/>
            <a:ext cx="2803796" cy="153888"/>
          </a:xfrm>
        </p:spPr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pPr marL="38100">
                <a:lnSpc>
                  <a:spcPts val="1240"/>
                </a:lnSpc>
              </a:pPr>
              <a:t>13</a:t>
            </a:fld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42" y="781808"/>
            <a:ext cx="5906758" cy="423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" y="177268"/>
            <a:ext cx="12072227" cy="58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Формирование Сведений о денежном обязательстве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  <a:p>
            <a:pPr algn="r" defTabSz="193238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kern="0" spc="-5" dirty="0" smtClean="0">
                <a:solidFill>
                  <a:srgbClr val="002060"/>
                </a:solidFill>
                <a:latin typeface="Century Gothic" panose="020B0502020202020204" pitchFamily="34" charset="0"/>
                <a:cs typeface="Arial"/>
              </a:rPr>
              <a:t> </a:t>
            </a:r>
            <a:endParaRPr lang="ru-RU" sz="1600" b="1" kern="0" spc="-5" dirty="0">
              <a:solidFill>
                <a:srgbClr val="002060"/>
              </a:solidFill>
              <a:latin typeface="Century Gothic" panose="020B0502020202020204" pitchFamily="34" charset="0"/>
              <a:cs typeface="Arial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926" y="813332"/>
            <a:ext cx="5591920" cy="52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879" y="3429794"/>
            <a:ext cx="5718975" cy="122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08880" y="3443707"/>
            <a:ext cx="5718974" cy="1212378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881" y="1780303"/>
            <a:ext cx="5618965" cy="1196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209878" y="1701602"/>
            <a:ext cx="5717976" cy="13748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8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17032" y="6439217"/>
            <a:ext cx="12161113" cy="1"/>
          </a:xfrm>
          <a:prstGeom prst="line">
            <a:avLst/>
          </a:prstGeom>
          <a:ln>
            <a:solidFill>
              <a:srgbClr val="003B59"/>
            </a:solidFill>
          </a:ln>
        </p:spPr>
        <p:txBody>
          <a:bodyPr lIns="60957" tIns="60958" rIns="60957" bIns="60958"/>
          <a:lstStyle/>
          <a:p>
            <a:endParaRPr/>
          </a:p>
        </p:txBody>
      </p:sp>
      <p:sp>
        <p:nvSpPr>
          <p:cNvPr id="4" name="object 9"/>
          <p:cNvSpPr/>
          <p:nvPr/>
        </p:nvSpPr>
        <p:spPr>
          <a:xfrm>
            <a:off x="9567623" y="494678"/>
            <a:ext cx="2622791" cy="58217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60957" tIns="60958" rIns="60957" bIns="60958"/>
          <a:lstStyle/>
          <a:p>
            <a:endParaRPr/>
          </a:p>
        </p:txBody>
      </p:sp>
      <p:sp>
        <p:nvSpPr>
          <p:cNvPr id="5" name="TextBox 9"/>
          <p:cNvSpPr txBox="1"/>
          <p:nvPr/>
        </p:nvSpPr>
        <p:spPr>
          <a:xfrm>
            <a:off x="1001626" y="2191411"/>
            <a:ext cx="6158593" cy="2093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0957" tIns="60958" rIns="60957" bIns="60958">
            <a:spAutoFit/>
          </a:bodyPr>
          <a:lstStyle/>
          <a:p>
            <a:pPr>
              <a:defRPr sz="3600">
                <a:solidFill>
                  <a:srgbClr val="11437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ru-RU" sz="3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Процесс формирования принимаемых БО на основании дополнительных соглашений </a:t>
            </a:r>
          </a:p>
        </p:txBody>
      </p:sp>
    </p:spTree>
    <p:extLst>
      <p:ext uri="{BB962C8B-B14F-4D97-AF65-F5344CB8AC3E}">
        <p14:creationId xmlns:p14="http://schemas.microsoft.com/office/powerpoint/2010/main" val="229482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6127241" y="286825"/>
            <a:ext cx="5789216" cy="562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75000" lnSpcReduction="20000"/>
          </a:bodyPr>
          <a:lstStyle>
            <a:lvl1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1" i="0" u="none" strike="noStrike" cap="none" spc="0" baseline="0">
                <a:solidFill>
                  <a:srgbClr val="1F497D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2pPr>
            <a:lvl3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3pPr>
            <a:lvl4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4pPr>
            <a:lvl5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5pPr>
            <a:lvl6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6pPr>
            <a:lvl7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7pPr>
            <a:lvl8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8pPr>
            <a:lvl9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9pPr>
          </a:lstStyle>
          <a:p>
            <a:pPr defTabSz="1194785" hangingPunct="1">
              <a:defRPr sz="1764">
                <a:solidFill>
                  <a:srgbClr val="11437F"/>
                </a:solidFill>
              </a:defRPr>
            </a:pPr>
            <a:r>
              <a:rPr lang="ru-RU" sz="2900" b="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Процесс формирования принимаемых БО</a:t>
            </a:r>
            <a:r>
              <a:rPr lang="ru-RU" sz="2400" dirty="0">
                <a:solidFill>
                  <a:srgbClr val="11437F"/>
                </a:solidFill>
              </a:rPr>
              <a:t/>
            </a:r>
            <a:br>
              <a:rPr lang="ru-RU" sz="2400" dirty="0">
                <a:solidFill>
                  <a:srgbClr val="11437F"/>
                </a:solidFill>
              </a:rPr>
            </a:br>
            <a:endParaRPr lang="ru-RU" sz="2400" dirty="0">
              <a:solidFill>
                <a:srgbClr val="11437F"/>
              </a:solidFill>
            </a:endParaRPr>
          </a:p>
        </p:txBody>
      </p:sp>
      <p:sp>
        <p:nvSpPr>
          <p:cNvPr id="4" name="Прямоугольник: скругленные углы 10">
            <a:extLst>
              <a:ext uri="{FF2B5EF4-FFF2-40B4-BE49-F238E27FC236}">
                <a16:creationId xmlns:a16="http://schemas.microsoft.com/office/drawing/2014/main" xmlns="" id="{DECFE691-3112-4AE7-A30D-226FB26CF53D}"/>
              </a:ext>
            </a:extLst>
          </p:cNvPr>
          <p:cNvSpPr/>
          <p:nvPr/>
        </p:nvSpPr>
        <p:spPr>
          <a:xfrm>
            <a:off x="1004721" y="1008511"/>
            <a:ext cx="1933463" cy="110720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Информация о контракте</a:t>
            </a:r>
          </a:p>
        </p:txBody>
      </p:sp>
      <p:sp>
        <p:nvSpPr>
          <p:cNvPr id="5" name="Прямоугольник: скругленные углы 11">
            <a:extLst>
              <a:ext uri="{FF2B5EF4-FFF2-40B4-BE49-F238E27FC236}">
                <a16:creationId xmlns:a16="http://schemas.microsoft.com/office/drawing/2014/main" xmlns="" id="{6B0B610C-3C74-4B4B-B519-87CA80059CD6}"/>
              </a:ext>
            </a:extLst>
          </p:cNvPr>
          <p:cNvSpPr/>
          <p:nvPr/>
        </p:nvSpPr>
        <p:spPr>
          <a:xfrm>
            <a:off x="1004721" y="3105312"/>
            <a:ext cx="1933463" cy="110720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Проект дополнительного соглашения</a:t>
            </a:r>
          </a:p>
        </p:txBody>
      </p:sp>
      <p:sp>
        <p:nvSpPr>
          <p:cNvPr id="6" name="Прямоугольник: скругленные углы 12">
            <a:extLst>
              <a:ext uri="{FF2B5EF4-FFF2-40B4-BE49-F238E27FC236}">
                <a16:creationId xmlns:a16="http://schemas.microsoft.com/office/drawing/2014/main" xmlns="" id="{A5DFD9A2-7289-4C49-A521-65C3E52B446A}"/>
              </a:ext>
            </a:extLst>
          </p:cNvPr>
          <p:cNvSpPr/>
          <p:nvPr/>
        </p:nvSpPr>
        <p:spPr>
          <a:xfrm>
            <a:off x="9365657" y="3038002"/>
            <a:ext cx="1933463" cy="110720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ПУР/АС ФК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53961DC1-7A73-44B0-8B0B-51BFC4380C29}"/>
              </a:ext>
            </a:extLst>
          </p:cNvPr>
          <p:cNvCxnSpPr>
            <a:cxnSpLocks/>
            <a:stCxn id="4" idx="3"/>
            <a:endCxn id="13" idx="1"/>
          </p:cNvCxnSpPr>
          <p:nvPr/>
        </p:nvCxnSpPr>
        <p:spPr>
          <a:xfrm>
            <a:off x="2938184" y="1562113"/>
            <a:ext cx="822853" cy="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881D94B-76BF-4940-B932-F42A0D2C736C}"/>
              </a:ext>
            </a:extLst>
          </p:cNvPr>
          <p:cNvSpPr txBox="1"/>
          <p:nvPr/>
        </p:nvSpPr>
        <p:spPr>
          <a:xfrm>
            <a:off x="6942741" y="3009314"/>
            <a:ext cx="2494858" cy="27699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 algn="ctr"/>
            <a:r>
              <a:rPr lang="ru-RU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1. Отправка БО для постановки на учет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9424B95E-1100-4F7D-85E2-AC521463D02B}"/>
              </a:ext>
            </a:extLst>
          </p:cNvPr>
          <p:cNvCxnSpPr>
            <a:cxnSpLocks/>
          </p:cNvCxnSpPr>
          <p:nvPr/>
        </p:nvCxnSpPr>
        <p:spPr>
          <a:xfrm>
            <a:off x="7014682" y="3507135"/>
            <a:ext cx="238694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18">
            <a:extLst>
              <a:ext uri="{FF2B5EF4-FFF2-40B4-BE49-F238E27FC236}">
                <a16:creationId xmlns:a16="http://schemas.microsoft.com/office/drawing/2014/main" xmlns="" id="{761D8209-588D-42BB-B7B2-ADCFFADC63F7}"/>
              </a:ext>
            </a:extLst>
          </p:cNvPr>
          <p:cNvSpPr/>
          <p:nvPr/>
        </p:nvSpPr>
        <p:spPr>
          <a:xfrm>
            <a:off x="9365657" y="5193646"/>
            <a:ext cx="1933463" cy="1107203"/>
          </a:xfrm>
          <a:prstGeom prst="roundRect">
            <a:avLst>
              <a:gd name="adj" fmla="val 1601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ПУР/АС ФК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27043E98-5183-4D69-A19A-66E83BEDC8B0}"/>
              </a:ext>
            </a:extLst>
          </p:cNvPr>
          <p:cNvCxnSpPr>
            <a:cxnSpLocks/>
          </p:cNvCxnSpPr>
          <p:nvPr/>
        </p:nvCxnSpPr>
        <p:spPr>
          <a:xfrm flipH="1">
            <a:off x="7002402" y="3867210"/>
            <a:ext cx="235521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: скругленные углы 20">
            <a:extLst>
              <a:ext uri="{FF2B5EF4-FFF2-40B4-BE49-F238E27FC236}">
                <a16:creationId xmlns:a16="http://schemas.microsoft.com/office/drawing/2014/main" xmlns="" id="{C01B2109-06D6-4E9D-AE0E-F58F8E726BC8}"/>
              </a:ext>
            </a:extLst>
          </p:cNvPr>
          <p:cNvSpPr/>
          <p:nvPr/>
        </p:nvSpPr>
        <p:spPr>
          <a:xfrm>
            <a:off x="3761037" y="5193646"/>
            <a:ext cx="1933463" cy="110720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Принятое БО (связанное с дополнительным соглашением)</a:t>
            </a:r>
            <a:endParaRPr lang="ru-RU" sz="1500" b="1" dirty="0"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13" name="Прямоугольник: скругленные углы 21">
            <a:extLst>
              <a:ext uri="{FF2B5EF4-FFF2-40B4-BE49-F238E27FC236}">
                <a16:creationId xmlns:a16="http://schemas.microsoft.com/office/drawing/2014/main" xmlns="" id="{2870BD23-F2EE-43BA-B282-B20836EE7B19}"/>
              </a:ext>
            </a:extLst>
          </p:cNvPr>
          <p:cNvSpPr/>
          <p:nvPr/>
        </p:nvSpPr>
        <p:spPr>
          <a:xfrm>
            <a:off x="3761037" y="1008667"/>
            <a:ext cx="1933463" cy="110720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Принятое БО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1EB8303E-B55E-4A2A-9961-07C8CB81AF28}"/>
              </a:ext>
            </a:extLst>
          </p:cNvPr>
          <p:cNvCxnSpPr>
            <a:cxnSpLocks/>
          </p:cNvCxnSpPr>
          <p:nvPr/>
        </p:nvCxnSpPr>
        <p:spPr>
          <a:xfrm>
            <a:off x="5696891" y="5940931"/>
            <a:ext cx="370473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: скругленные углы 23">
            <a:extLst>
              <a:ext uri="{FF2B5EF4-FFF2-40B4-BE49-F238E27FC236}">
                <a16:creationId xmlns:a16="http://schemas.microsoft.com/office/drawing/2014/main" xmlns="" id="{712A7F54-E4C4-4A22-8A7C-49EC5C8824BC}"/>
              </a:ext>
            </a:extLst>
          </p:cNvPr>
          <p:cNvSpPr/>
          <p:nvPr/>
        </p:nvSpPr>
        <p:spPr>
          <a:xfrm>
            <a:off x="5068939" y="3105312"/>
            <a:ext cx="1933463" cy="1107203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Принимаемое БО</a:t>
            </a:r>
          </a:p>
        </p:txBody>
      </p:sp>
      <p:sp>
        <p:nvSpPr>
          <p:cNvPr id="16" name="Прямоугольник: скругленные углы 24">
            <a:extLst>
              <a:ext uri="{FF2B5EF4-FFF2-40B4-BE49-F238E27FC236}">
                <a16:creationId xmlns:a16="http://schemas.microsoft.com/office/drawing/2014/main" xmlns="" id="{C8692E84-5FEB-43B3-B747-F88D89B031EC}"/>
              </a:ext>
            </a:extLst>
          </p:cNvPr>
          <p:cNvSpPr/>
          <p:nvPr/>
        </p:nvSpPr>
        <p:spPr>
          <a:xfrm>
            <a:off x="996256" y="5193646"/>
            <a:ext cx="1933463" cy="110720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>
                <a:solidFill>
                  <a:schemeClr val="tx1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Информация об изменении контракта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883BB45D-3BCE-46F6-9112-6F6109AC3C5E}"/>
              </a:ext>
            </a:extLst>
          </p:cNvPr>
          <p:cNvCxnSpPr>
            <a:cxnSpLocks/>
            <a:stCxn id="16" idx="3"/>
            <a:endCxn id="12" idx="1"/>
          </p:cNvCxnSpPr>
          <p:nvPr/>
        </p:nvCxnSpPr>
        <p:spPr>
          <a:xfrm>
            <a:off x="2929719" y="5747248"/>
            <a:ext cx="83131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DE0B30F1-332E-490E-AC88-6783D9D6586E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1971453" y="2115715"/>
            <a:ext cx="0" cy="9895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B9CFA4AE-5F08-4B9C-9616-0EC0B77066F5}"/>
              </a:ext>
            </a:extLst>
          </p:cNvPr>
          <p:cNvCxnSpPr>
            <a:cxnSpLocks/>
            <a:stCxn id="5" idx="2"/>
            <a:endCxn id="16" idx="0"/>
          </p:cNvCxnSpPr>
          <p:nvPr/>
        </p:nvCxnSpPr>
        <p:spPr>
          <a:xfrm flipH="1">
            <a:off x="1962987" y="4212515"/>
            <a:ext cx="8466" cy="98113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91D3B85E-8963-46EC-B18B-17E157D6FD93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38185" y="3658914"/>
            <a:ext cx="214303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xmlns="" id="{6099B6CA-14EF-4FCC-97BC-D96A2C43F0BC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4727769" y="2115870"/>
            <a:ext cx="0" cy="3077777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3F7014-3D48-4040-BA0F-B802EFEBE738}"/>
              </a:ext>
            </a:extLst>
          </p:cNvPr>
          <p:cNvSpPr txBox="1"/>
          <p:nvPr/>
        </p:nvSpPr>
        <p:spPr>
          <a:xfrm>
            <a:off x="6906771" y="3870171"/>
            <a:ext cx="2494858" cy="27699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 algn="ctr"/>
            <a:r>
              <a:rPr lang="ru-RU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2.Учетный номер БО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CD768F8-9220-41B2-8E08-854903F89792}"/>
              </a:ext>
            </a:extLst>
          </p:cNvPr>
          <p:cNvSpPr txBox="1"/>
          <p:nvPr/>
        </p:nvSpPr>
        <p:spPr>
          <a:xfrm>
            <a:off x="5853362" y="5186052"/>
            <a:ext cx="3391794" cy="27699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 algn="ctr"/>
            <a:r>
              <a:rPr lang="ru-RU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3. Отправка БО для постановки на учет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9776B54-AFBB-44DE-90C7-7D284AF4D07F}"/>
              </a:ext>
            </a:extLst>
          </p:cNvPr>
          <p:cNvSpPr txBox="1"/>
          <p:nvPr/>
        </p:nvSpPr>
        <p:spPr>
          <a:xfrm>
            <a:off x="5653863" y="5975911"/>
            <a:ext cx="3703758" cy="4308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ru-RU"/>
            </a:defPPr>
            <a:lvl1pPr>
              <a:defRPr sz="1000"/>
            </a:lvl1pPr>
          </a:lstStyle>
          <a:p>
            <a:pPr algn="ctr"/>
            <a:r>
              <a:rPr lang="ru-RU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4. Постановка на учет принятого БО и аннулирование принимаемого БО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D5E91050-E46D-4DA2-976B-22BD7B37EFC1}"/>
              </a:ext>
            </a:extLst>
          </p:cNvPr>
          <p:cNvCxnSpPr>
            <a:cxnSpLocks/>
          </p:cNvCxnSpPr>
          <p:nvPr/>
        </p:nvCxnSpPr>
        <p:spPr>
          <a:xfrm flipH="1" flipV="1">
            <a:off x="5694497" y="5567912"/>
            <a:ext cx="3663123" cy="465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32060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2"/>
          <p:cNvSpPr txBox="1">
            <a:spLocks noGrp="1"/>
          </p:cNvSpPr>
          <p:nvPr>
            <p:ph type="title"/>
          </p:nvPr>
        </p:nvSpPr>
        <p:spPr>
          <a:xfrm>
            <a:off x="4527868" y="204680"/>
            <a:ext cx="7528295" cy="56275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1194785">
              <a:defRPr sz="1764">
                <a:solidFill>
                  <a:srgbClr val="11437F"/>
                </a:solidFill>
              </a:defRPr>
            </a:pPr>
            <a:r>
              <a:rPr lang="ru-RU" sz="27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Формирование принимаемых БО </a:t>
            </a:r>
            <a:br>
              <a:rPr lang="ru-RU" sz="27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</a:br>
            <a:r>
              <a:rPr lang="ru-RU" sz="27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в реестре принимаемых бюджетных обязательств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3" y="1086331"/>
            <a:ext cx="7940130" cy="5665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xmlns="" id="{918059C9-B4DF-4CDA-AB9F-14DBF6C9F635}"/>
              </a:ext>
            </a:extLst>
          </p:cNvPr>
          <p:cNvSpPr/>
          <p:nvPr/>
        </p:nvSpPr>
        <p:spPr>
          <a:xfrm rot="16200000">
            <a:off x="9657534" y="923644"/>
            <a:ext cx="1464224" cy="3229281"/>
          </a:xfrm>
          <a:prstGeom prst="wedgeRoundRectCallout">
            <a:avLst>
              <a:gd name="adj1" fmla="val -100131"/>
              <a:gd name="adj2" fmla="val -235297"/>
              <a:gd name="adj3" fmla="val 16667"/>
            </a:avLst>
          </a:prstGeom>
          <a:solidFill>
            <a:srgbClr val="F3F6FB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реестре принимаемых БО на вкладке нужно найти необходимое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дополнительное соглашение 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выбрать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пункт контекстного меню «Сформировать сведения о бюджетном обязательстве»</a:t>
            </a:r>
          </a:p>
        </p:txBody>
      </p:sp>
      <p:sp>
        <p:nvSpPr>
          <p:cNvPr id="7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xmlns="" id="{262AA0A5-75B9-4DB6-8414-3AFC7030B38D}"/>
              </a:ext>
            </a:extLst>
          </p:cNvPr>
          <p:cNvSpPr/>
          <p:nvPr/>
        </p:nvSpPr>
        <p:spPr>
          <a:xfrm rot="16200000">
            <a:off x="9506804" y="3496233"/>
            <a:ext cx="1685561" cy="3229288"/>
          </a:xfrm>
          <a:prstGeom prst="wedgeRoundRectCallout">
            <a:avLst>
              <a:gd name="adj1" fmla="val -50392"/>
              <a:gd name="adj2" fmla="val -187756"/>
              <a:gd name="adj3" fmla="val 16667"/>
            </a:avLst>
          </a:prstGeom>
          <a:solidFill>
            <a:srgbClr val="F3F6FB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нажатии на пункт контекстного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меню «Сформировать сведения о бюджетном обязательстве» 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осуществляется переход к созданию новой версии принимаемых БО и открывается карточка формирования БО</a:t>
            </a:r>
          </a:p>
        </p:txBody>
      </p:sp>
    </p:spTree>
    <p:extLst>
      <p:ext uri="{BB962C8B-B14F-4D97-AF65-F5344CB8AC3E}">
        <p14:creationId xmlns:p14="http://schemas.microsoft.com/office/powerpoint/2010/main" val="33418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4B694F9-00AA-4DC9-ABD5-46EC00E006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77"/>
          <a:stretch/>
        </p:blipFill>
        <p:spPr>
          <a:xfrm>
            <a:off x="318124" y="1528851"/>
            <a:ext cx="8403505" cy="4422540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8" name="Заголовок 2"/>
          <p:cNvSpPr txBox="1">
            <a:spLocks noGrp="1"/>
          </p:cNvSpPr>
          <p:nvPr>
            <p:ph type="title"/>
          </p:nvPr>
        </p:nvSpPr>
        <p:spPr>
          <a:xfrm>
            <a:off x="4417881" y="204680"/>
            <a:ext cx="7638283" cy="56275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1194785">
              <a:defRPr sz="1764">
                <a:solidFill>
                  <a:srgbClr val="11437F"/>
                </a:solidFill>
              </a:defRPr>
            </a:pPr>
            <a:r>
              <a:rPr lang="ru-RU" sz="27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Формирование принимаемых БО </a:t>
            </a:r>
            <a:br>
              <a:rPr lang="ru-RU" sz="27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7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 карточки проекта дополнительного соглашения</a:t>
            </a:r>
            <a:r>
              <a:rPr b="1" dirty="0"/>
              <a:t/>
            </a:r>
            <a:br>
              <a:rPr b="1" dirty="0"/>
            </a:br>
            <a:endParaRPr b="1" dirty="0"/>
          </a:p>
        </p:txBody>
      </p:sp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xmlns="" id="{918059C9-B4DF-4CDA-AB9F-14DBF6C9F635}"/>
              </a:ext>
            </a:extLst>
          </p:cNvPr>
          <p:cNvSpPr/>
          <p:nvPr/>
        </p:nvSpPr>
        <p:spPr>
          <a:xfrm rot="16200000">
            <a:off x="9676883" y="2724424"/>
            <a:ext cx="1668535" cy="2906148"/>
          </a:xfrm>
          <a:prstGeom prst="wedgeRoundRectCallout">
            <a:avLst>
              <a:gd name="adj1" fmla="val 105683"/>
              <a:gd name="adj2" fmla="val -127881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карточке формирования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дополнительного соглашения 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необходимо нажать на гиперссылку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«Сформировать сведения о бюджетном обязательстве»</a:t>
            </a:r>
          </a:p>
        </p:txBody>
      </p:sp>
    </p:spTree>
    <p:extLst>
      <p:ext uri="{BB962C8B-B14F-4D97-AF65-F5344CB8AC3E}">
        <p14:creationId xmlns:p14="http://schemas.microsoft.com/office/powerpoint/2010/main" val="234988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t="902" r="5246" b="50476"/>
          <a:stretch/>
        </p:blipFill>
        <p:spPr>
          <a:xfrm>
            <a:off x="334200" y="1591758"/>
            <a:ext cx="8276651" cy="4395217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xmlns="" id="{236B960C-1288-407E-AB69-A13B17279C9D}"/>
              </a:ext>
            </a:extLst>
          </p:cNvPr>
          <p:cNvSpPr/>
          <p:nvPr/>
        </p:nvSpPr>
        <p:spPr>
          <a:xfrm rot="16200000">
            <a:off x="9813143" y="3270622"/>
            <a:ext cx="953446" cy="3033297"/>
          </a:xfrm>
          <a:prstGeom prst="wedgeRoundRectCallout">
            <a:avLst>
              <a:gd name="adj1" fmla="val -113391"/>
              <a:gd name="adj2" fmla="val -89347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Принимаемым БО присваивается новый </a:t>
            </a:r>
            <a:r>
              <a:rPr lang="ru-RU" sz="12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учетный номер</a:t>
            </a:r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поэтому при направлении БО для постановки на учет поле </a:t>
            </a:r>
            <a:r>
              <a:rPr lang="ru-RU" sz="12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заполняется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773218" y="2117129"/>
            <a:ext cx="3033296" cy="1362387"/>
          </a:xfrm>
          <a:prstGeom prst="roundRect">
            <a:avLst/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7" tIns="60957" rIns="60957" bIns="60957" numCol="1" spcCol="50799" rtlCol="0" anchor="ctr">
            <a:spAutoFit/>
          </a:bodyPr>
          <a:lstStyle/>
          <a:p>
            <a:pPr marL="476239" algn="just"/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Поля на вкладке «Общая информация» заполняются </a:t>
            </a:r>
            <a:r>
              <a:rPr lang="ru-RU" sz="12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информацией из связанного проекта дополнительного соглашения </a:t>
            </a:r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12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недоступны для редактирования</a:t>
            </a:r>
          </a:p>
        </p:txBody>
      </p:sp>
      <p:sp>
        <p:nvSpPr>
          <p:cNvPr id="11" name="Заголовок 2"/>
          <p:cNvSpPr txBox="1">
            <a:spLocks noGrp="1"/>
          </p:cNvSpPr>
          <p:nvPr>
            <p:ph type="title"/>
          </p:nvPr>
        </p:nvSpPr>
        <p:spPr>
          <a:xfrm>
            <a:off x="5490271" y="204680"/>
            <a:ext cx="6565892" cy="562754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194785">
              <a:defRPr sz="1764">
                <a:solidFill>
                  <a:srgbClr val="11437F"/>
                </a:solidFill>
              </a:defRPr>
            </a:pPr>
            <a:r>
              <a:rPr lang="ru-RU" sz="24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Карточка формирования принимаемых БО</a:t>
            </a:r>
            <a:br>
              <a:rPr lang="ru-RU" sz="24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Вкладка «Общая информация»</a:t>
            </a:r>
            <a:r>
              <a:rPr sz="24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sz="24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sz="2400" cap="small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991" y="2581970"/>
            <a:ext cx="432548" cy="43270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6901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2"/>
          <p:cNvSpPr txBox="1">
            <a:spLocks noGrp="1"/>
          </p:cNvSpPr>
          <p:nvPr>
            <p:ph type="title"/>
          </p:nvPr>
        </p:nvSpPr>
        <p:spPr>
          <a:xfrm>
            <a:off x="1209875" y="204680"/>
            <a:ext cx="10846288" cy="562754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194785">
              <a:defRPr sz="1764">
                <a:solidFill>
                  <a:srgbClr val="11437F"/>
                </a:solidFill>
              </a:defRPr>
            </a:pPr>
            <a:r>
              <a:rPr lang="ru-RU" sz="20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Карточка формирования принимаемых БО</a:t>
            </a:r>
            <a:br>
              <a:rPr lang="ru-RU" sz="20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Вкладка «Общая информация»</a:t>
            </a:r>
            <a:r>
              <a:rPr sz="20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sz="20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sz="2000" cap="small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3444" y="5859987"/>
            <a:ext cx="8276649" cy="363301"/>
          </a:xfrm>
          <a:prstGeom prst="roundRect">
            <a:avLst/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7" tIns="60957" rIns="60957" bIns="60957" numCol="1" spcCol="50799" rtlCol="0" anchor="ctr">
            <a:spAutoFit/>
          </a:bodyPr>
          <a:lstStyle/>
          <a:p>
            <a:pPr marL="596885"/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карточке принимаемого БО 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Информация о контрагенте не отображается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823923" y="4406771"/>
            <a:ext cx="3064026" cy="1975463"/>
          </a:xfrm>
          <a:prstGeom prst="roundRect">
            <a:avLst/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7" tIns="60957" rIns="60957" bIns="60957" numCol="1" spcCol="50799" rtlCol="0" anchor="ctr">
            <a:spAutoFit/>
          </a:bodyPr>
          <a:lstStyle/>
          <a:p>
            <a:r>
              <a:rPr lang="ru-RU" sz="12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Принимаемое БО формируется в связи увеличением цены контракта</a:t>
            </a:r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поэтому суммы заполняются </a:t>
            </a:r>
            <a:r>
              <a:rPr lang="ru-RU" sz="12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разницей между новой ценой контракта </a:t>
            </a:r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проекте дополнительного соглашения и </a:t>
            </a:r>
            <a:r>
              <a:rPr lang="ru-RU" sz="12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ценой контракта</a:t>
            </a:r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указанной  в поставленных на учет сведениях о контракте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01" y="5825285"/>
            <a:ext cx="432548" cy="4327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43" y="1121843"/>
            <a:ext cx="8162276" cy="3966034"/>
          </a:xfrm>
          <a:prstGeom prst="rect">
            <a:avLst/>
          </a:prstGeom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xmlns="" id="{236B960C-1288-407E-AB69-A13B17279C9D}"/>
              </a:ext>
            </a:extLst>
          </p:cNvPr>
          <p:cNvSpPr/>
          <p:nvPr/>
        </p:nvSpPr>
        <p:spPr>
          <a:xfrm rot="16200000">
            <a:off x="9963790" y="786102"/>
            <a:ext cx="749135" cy="3054864"/>
          </a:xfrm>
          <a:prstGeom prst="wedgeRoundRectCallout">
            <a:avLst>
              <a:gd name="adj1" fmla="val 26832"/>
              <a:gd name="adj2" fmla="val -124855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Номер </a:t>
            </a:r>
            <a:r>
              <a:rPr lang="ru-RU" sz="12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автоматически заполняется </a:t>
            </a:r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номером из проекта дополнительного соглашения</a:t>
            </a:r>
            <a:endParaRPr lang="ru-RU" sz="1200" b="1" cap="small" dirty="0">
              <a:solidFill>
                <a:srgbClr val="25406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xmlns="" id="{236B960C-1288-407E-AB69-A13B17279C9D}"/>
              </a:ext>
            </a:extLst>
          </p:cNvPr>
          <p:cNvSpPr/>
          <p:nvPr/>
        </p:nvSpPr>
        <p:spPr>
          <a:xfrm rot="16200000">
            <a:off x="9967040" y="2057514"/>
            <a:ext cx="749135" cy="3048367"/>
          </a:xfrm>
          <a:prstGeom prst="wedgeRoundRectCallout">
            <a:avLst>
              <a:gd name="adj1" fmla="val 130971"/>
              <a:gd name="adj2" fmla="val -219405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2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Т.к. БО формируется на основании проекта дополнительного соглашения, то </a:t>
            </a:r>
            <a:r>
              <a:rPr lang="ru-RU" sz="12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дата соглашения не заполняется</a:t>
            </a:r>
          </a:p>
        </p:txBody>
      </p:sp>
    </p:spTree>
    <p:extLst>
      <p:ext uri="{BB962C8B-B14F-4D97-AF65-F5344CB8AC3E}">
        <p14:creationId xmlns:p14="http://schemas.microsoft.com/office/powerpoint/2010/main" val="316464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0" y="1034622"/>
            <a:ext cx="11705556" cy="322538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8" name="Заголовок 2"/>
          <p:cNvSpPr txBox="1">
            <a:spLocks noGrp="1"/>
          </p:cNvSpPr>
          <p:nvPr>
            <p:ph type="title"/>
          </p:nvPr>
        </p:nvSpPr>
        <p:spPr>
          <a:xfrm>
            <a:off x="4390382" y="191512"/>
            <a:ext cx="7573842" cy="562754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194785">
              <a:defRPr sz="1764">
                <a:solidFill>
                  <a:srgbClr val="11437F"/>
                </a:solidFill>
              </a:defRPr>
            </a:pPr>
            <a:r>
              <a:rPr lang="ru-RU" sz="23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Карточка формирования принимаемых БО</a:t>
            </a:r>
            <a:br>
              <a:rPr lang="ru-RU" sz="23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3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Вкладка «Расшифровка бюджетного обязательства»</a:t>
            </a:r>
            <a:r>
              <a:rPr sz="23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sz="23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sz="2300" cap="small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xmlns="" id="{918059C9-B4DF-4CDA-AB9F-14DBF6C9F635}"/>
              </a:ext>
            </a:extLst>
          </p:cNvPr>
          <p:cNvSpPr/>
          <p:nvPr/>
        </p:nvSpPr>
        <p:spPr>
          <a:xfrm rot="16200000">
            <a:off x="9226857" y="-819840"/>
            <a:ext cx="800212" cy="4674519"/>
          </a:xfrm>
          <a:prstGeom prst="wedgeRoundRectCallout">
            <a:avLst>
              <a:gd name="adj1" fmla="val -82793"/>
              <a:gd name="adj2" fmla="val 118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pPr marL="357708"/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Сумма заполняется значением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разницы сумм между ценой контракта и ценой дополнительного соглашения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разбивке по годам</a:t>
            </a:r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xmlns="" id="{C9355F1F-6E26-49F5-AB5F-5802EE5F0532}"/>
              </a:ext>
            </a:extLst>
          </p:cNvPr>
          <p:cNvSpPr/>
          <p:nvPr/>
        </p:nvSpPr>
        <p:spPr>
          <a:xfrm rot="16200000">
            <a:off x="908045" y="4372605"/>
            <a:ext cx="1685561" cy="2971884"/>
          </a:xfrm>
          <a:prstGeom prst="wedgeRoundRectCallout">
            <a:avLst>
              <a:gd name="adj1" fmla="val 157491"/>
              <a:gd name="adj2" fmla="val -18475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Если выполняется хотя бы одно из условий формирования принимаемого БО, то КБК и код ОКС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заполняются данными из проекта дополнительного соглашения 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недоступны для редактирования</a:t>
            </a:r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xmlns="" id="{236B960C-1288-407E-AB69-A13B17279C9D}"/>
              </a:ext>
            </a:extLst>
          </p:cNvPr>
          <p:cNvSpPr/>
          <p:nvPr/>
        </p:nvSpPr>
        <p:spPr>
          <a:xfrm rot="16200000">
            <a:off x="6138030" y="2444744"/>
            <a:ext cx="1464224" cy="6827604"/>
          </a:xfrm>
          <a:prstGeom prst="wedgeRoundRectCallout">
            <a:avLst>
              <a:gd name="adj1" fmla="val 178850"/>
              <a:gd name="adj2" fmla="val -21983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pPr marL="228594" indent="-228594">
              <a:buFont typeface="Wingdings" panose="05000000000000000000" pitchFamily="2" charset="2"/>
              <a:buChar char="§"/>
            </a:pP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указания 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КМИ/аналитического кода 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доступно добавление дополнительной строки.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КБК заполняется данными из проекта дополнительного соглашения 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недоступно для редактирования</a:t>
            </a:r>
          </a:p>
          <a:p>
            <a:pPr marL="228594" indent="-228594">
              <a:buFont typeface="Wingdings" panose="05000000000000000000" pitchFamily="2" charset="2"/>
              <a:buChar char="§"/>
            </a:pPr>
            <a:endParaRPr lang="ru-RU" sz="1300" cap="small" dirty="0">
              <a:solidFill>
                <a:srgbClr val="25406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594" indent="-228594">
              <a:buFont typeface="Wingdings" panose="05000000000000000000" pitchFamily="2" charset="2"/>
              <a:buChar char="§"/>
            </a:pP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Если в проекте дополнительного соглашения указано 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несколько кодов ОКС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то при формировании БО они доступны для выбора в выпадающем списке</a:t>
            </a:r>
          </a:p>
        </p:txBody>
      </p:sp>
      <p:sp>
        <p:nvSpPr>
          <p:cNvPr id="10" name="Облачко с текстом: прямоугольное со скругленными углами 9">
            <a:extLst>
              <a:ext uri="{FF2B5EF4-FFF2-40B4-BE49-F238E27FC236}">
                <a16:creationId xmlns:a16="http://schemas.microsoft.com/office/drawing/2014/main" xmlns="" id="{A1977231-E979-44D9-B5DE-51555B62DD33}"/>
              </a:ext>
            </a:extLst>
          </p:cNvPr>
          <p:cNvSpPr/>
          <p:nvPr/>
        </p:nvSpPr>
        <p:spPr>
          <a:xfrm rot="16200000">
            <a:off x="9552124" y="2406295"/>
            <a:ext cx="800212" cy="4412812"/>
          </a:xfrm>
          <a:prstGeom prst="wedgeRoundRectCallout">
            <a:avLst>
              <a:gd name="adj1" fmla="val 162207"/>
              <a:gd name="adj2" fmla="val -43267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Признак безусловности платежа 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заполняется на основании данных об авансовом платеже в проекте дополнительного соглашения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276" y="1301066"/>
            <a:ext cx="432548" cy="43270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3193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BC629D1-1C3C-4DAD-A2AF-BAADD64EBD8B}"/>
              </a:ext>
            </a:extLst>
          </p:cNvPr>
          <p:cNvSpPr/>
          <p:nvPr/>
        </p:nvSpPr>
        <p:spPr>
          <a:xfrm>
            <a:off x="1021657" y="1491312"/>
            <a:ext cx="10479822" cy="1291168"/>
          </a:xfrm>
          <a:prstGeom prst="rect">
            <a:avLst/>
          </a:prstGeom>
          <a:ln w="12700">
            <a:solidFill>
              <a:srgbClr val="254061"/>
            </a:solidFill>
          </a:ln>
        </p:spPr>
        <p:txBody>
          <a:bodyPr lIns="121917" tIns="60958" rIns="121917" bIns="60958"/>
          <a:lstStyle/>
          <a:p>
            <a:pPr lvl="0" algn="just"/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Внесение изменений в принимаемые БО, ранее направленные для постановки на учет, доступно, если :</a:t>
            </a:r>
          </a:p>
          <a:p>
            <a:pPr lvl="0" algn="just"/>
            <a:endParaRPr lang="ru-RU" sz="1500" cap="small" dirty="0">
              <a:solidFill>
                <a:srgbClr val="25406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  <a:sym typeface="Lato Regular"/>
            </a:endParaRPr>
          </a:p>
          <a:p>
            <a:pPr marL="380990" indent="-380990" algn="just">
              <a:buFont typeface="Wingdings" panose="05000000000000000000" pitchFamily="2" charset="2"/>
              <a:buChar char="§"/>
            </a:pP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Проект дополнительного соглашения находится в статусе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«Формирование» 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или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«Согласование УО»</a:t>
            </a:r>
          </a:p>
          <a:p>
            <a:pPr marL="380990" indent="-380990" algn="just">
              <a:buFont typeface="Wingdings" panose="05000000000000000000" pitchFamily="2" charset="2"/>
              <a:buChar char="§"/>
            </a:pP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Принимаемое БО находится в статусе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«Поставлено на учет» 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или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«Не поставлено на учет»</a:t>
            </a:r>
          </a:p>
          <a:p>
            <a:pPr marL="380990" indent="-380990" algn="just">
              <a:buFont typeface="Wingdings" panose="05000000000000000000" pitchFamily="2" charset="2"/>
              <a:buChar char="§"/>
            </a:pPr>
            <a:endParaRPr lang="ru-RU" sz="1500" b="1" cap="small" dirty="0">
              <a:solidFill>
                <a:srgbClr val="25406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  <a:sym typeface="Lato Regular"/>
            </a:endParaRPr>
          </a:p>
        </p:txBody>
      </p:sp>
      <p:pic>
        <p:nvPicPr>
          <p:cNvPr id="7" name="Рисунок 3" descr="Рисунок 3">
            <a:extLst>
              <a:ext uri="{FF2B5EF4-FFF2-40B4-BE49-F238E27FC236}">
                <a16:creationId xmlns:a16="http://schemas.microsoft.com/office/drawing/2014/main" xmlns="" id="{9825BAA2-B9EE-4198-B0DF-A5CDE5CDCF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26" t="74142" r="47526" b="16509"/>
          <a:stretch/>
        </p:blipFill>
        <p:spPr>
          <a:xfrm>
            <a:off x="462950" y="1491311"/>
            <a:ext cx="509487" cy="4584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BC629D1-1C3C-4DAD-A2AF-BAADD64EBD8B}"/>
              </a:ext>
            </a:extLst>
          </p:cNvPr>
          <p:cNvSpPr/>
          <p:nvPr/>
        </p:nvSpPr>
        <p:spPr>
          <a:xfrm>
            <a:off x="1021657" y="3122039"/>
            <a:ext cx="10508580" cy="1800577"/>
          </a:xfrm>
          <a:prstGeom prst="rect">
            <a:avLst/>
          </a:prstGeom>
          <a:ln w="12700">
            <a:solidFill>
              <a:srgbClr val="254061"/>
            </a:solidFill>
          </a:ln>
        </p:spPr>
        <p:txBody>
          <a:bodyPr lIns="121917" tIns="60958" rIns="121917" bIns="60958"/>
          <a:lstStyle/>
          <a:p>
            <a:pPr marL="228594" indent="-228594" algn="just">
              <a:buFont typeface="Wingdings" panose="05000000000000000000" pitchFamily="2" charset="2"/>
              <a:buChar char="§"/>
            </a:pP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Аннулирование принимаемых БО осуществляется </a:t>
            </a:r>
            <a:r>
              <a:rPr lang="ru-RU" sz="15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автоматически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, после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постановки на учет сведений о принятых БО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 и </a:t>
            </a:r>
            <a:r>
              <a:rPr lang="ru-RU" sz="15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включения проекта дополнительного соглашения в сведения о государственном контракте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.</a:t>
            </a:r>
          </a:p>
          <a:p>
            <a:pPr marL="228594" indent="-228594" algn="just">
              <a:buFont typeface="Wingdings" panose="05000000000000000000" pitchFamily="2" charset="2"/>
              <a:buChar char="§"/>
            </a:pPr>
            <a:endParaRPr lang="ru-RU" sz="1500" dirty="0">
              <a:solidFill>
                <a:srgbClr val="11437F"/>
              </a:solidFill>
              <a:latin typeface="Lato Regular"/>
              <a:ea typeface="Lato Regular"/>
              <a:cs typeface="Lato Regular"/>
              <a:sym typeface="Lato Regular"/>
            </a:endParaRPr>
          </a:p>
          <a:p>
            <a:pPr marL="228594" indent="-228594" algn="just">
              <a:buFont typeface="Wingdings" panose="05000000000000000000" pitchFamily="2" charset="2"/>
              <a:buChar char="§"/>
            </a:pP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Аннулирование принимаемых БО осуществляется </a:t>
            </a:r>
            <a:r>
              <a:rPr lang="ru-RU" sz="15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самостоятельно заказчиком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, если оно было поставлено на учет и связанный </a:t>
            </a:r>
            <a:r>
              <a:rPr lang="ru-RU" sz="15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проект дополнительного соглашения отменен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 (находится в статусе </a:t>
            </a:r>
            <a:r>
              <a:rPr lang="ru-RU" sz="15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«Архив» 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или </a:t>
            </a:r>
            <a:r>
              <a:rPr lang="ru-RU" sz="15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«Контракт не заключен»)</a:t>
            </a:r>
            <a:r>
              <a:rPr lang="ru-RU" sz="15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49" y="3575515"/>
            <a:ext cx="507934" cy="470009"/>
          </a:xfrm>
          <a:prstGeom prst="rect">
            <a:avLst/>
          </a:prstGeom>
        </p:spPr>
      </p:pic>
      <p:sp>
        <p:nvSpPr>
          <p:cNvPr id="8" name="Заголовок 2">
            <a:extLst>
              <a:ext uri="{FF2B5EF4-FFF2-40B4-BE49-F238E27FC236}">
                <a16:creationId xmlns:a16="http://schemas.microsoft.com/office/drawing/2014/main" xmlns="" id="{4FCA3EE0-3852-488D-A903-166D7B0ED900}"/>
              </a:ext>
            </a:extLst>
          </p:cNvPr>
          <p:cNvSpPr txBox="1">
            <a:spLocks/>
          </p:cNvSpPr>
          <p:nvPr/>
        </p:nvSpPr>
        <p:spPr>
          <a:xfrm>
            <a:off x="5003445" y="250458"/>
            <a:ext cx="6901508" cy="562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7500"/>
          </a:bodyPr>
          <a:lstStyle>
            <a:lvl1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1" i="0" u="none" strike="noStrike" cap="none" spc="0" baseline="0">
                <a:solidFill>
                  <a:srgbClr val="1F497D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2pPr>
            <a:lvl3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3pPr>
            <a:lvl4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4pPr>
            <a:lvl5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5pPr>
            <a:lvl6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6pPr>
            <a:lvl7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7pPr>
            <a:lvl8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8pPr>
            <a:lvl9pPr marL="0" marR="0" indent="0" algn="r" defTabSz="914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u="none" strike="noStrike" cap="none" spc="0" baseline="0">
                <a:solidFill>
                  <a:srgbClr val="1F497D"/>
                </a:solidFill>
                <a:uFillTx/>
                <a:latin typeface="Lato Regular"/>
                <a:ea typeface="Lato Regular"/>
                <a:cs typeface="Lato Regular"/>
                <a:sym typeface="Lato Regular"/>
              </a:defRPr>
            </a:lvl9pPr>
          </a:lstStyle>
          <a:p>
            <a:pPr defTabSz="1194785" hangingPunct="1">
              <a:defRPr sz="1764">
                <a:solidFill>
                  <a:srgbClr val="11437F"/>
                </a:solidFill>
              </a:defRPr>
            </a:pPr>
            <a:r>
              <a:rPr lang="ru-RU" b="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Изменение и аннулирование принимаемых БО </a:t>
            </a:r>
          </a:p>
          <a:p>
            <a:pPr defTabSz="1194785" hangingPunct="1">
              <a:defRPr sz="1764">
                <a:solidFill>
                  <a:srgbClr val="11437F"/>
                </a:solidFill>
              </a:defRPr>
            </a:pPr>
            <a:r>
              <a:rPr lang="ru-RU" b="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на основании проекта дополнительного соглашения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0883" y="5347412"/>
            <a:ext cx="10559353" cy="5336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lvl="0" algn="just"/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После того как дополнительное соглашение было размещено и сведения были внесены в государственный контракт изменение и аннулирование принимаемого БО вручную заказчиком не допускается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17" y="5462360"/>
            <a:ext cx="303599" cy="30370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5924217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311896"/>
              </p:ext>
            </p:extLst>
          </p:nvPr>
        </p:nvGraphicFramePr>
        <p:xfrm>
          <a:off x="6191135" y="1219482"/>
          <a:ext cx="5346933" cy="2737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r:id="rId4" imgW="3556197" imgH="1733924" progId="Visio.Drawing.15">
                  <p:embed/>
                </p:oleObj>
              </mc:Choice>
              <mc:Fallback>
                <p:oleObj r:id="rId4" imgW="3556197" imgH="1733924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135" y="1219482"/>
                        <a:ext cx="5346933" cy="27379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113524"/>
              </p:ext>
            </p:extLst>
          </p:nvPr>
        </p:nvGraphicFramePr>
        <p:xfrm>
          <a:off x="950416" y="1228652"/>
          <a:ext cx="5042513" cy="2737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r:id="rId6" imgW="3556197" imgH="1936889" progId="Visio.Drawing.15">
                  <p:embed/>
                </p:oleObj>
              </mc:Choice>
              <mc:Fallback>
                <p:oleObj r:id="rId6" imgW="3556197" imgH="1936889" progId="Visio.Drawing.1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416" y="1228652"/>
                        <a:ext cx="5042513" cy="27379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Заголовок 2"/>
          <p:cNvSpPr txBox="1">
            <a:spLocks noGrp="1"/>
          </p:cNvSpPr>
          <p:nvPr>
            <p:ph type="title"/>
          </p:nvPr>
        </p:nvSpPr>
        <p:spPr>
          <a:xfrm>
            <a:off x="5435275" y="246182"/>
            <a:ext cx="6620887" cy="56275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1194785">
              <a:defRPr sz="1764">
                <a:solidFill>
                  <a:srgbClr val="11437F"/>
                </a:solidFill>
              </a:defRPr>
            </a:pPr>
            <a:r>
              <a:rPr lang="ru-RU" sz="2500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Аннулирование принимаемых БО </a:t>
            </a:r>
            <a:r>
              <a:rPr lang="ru-RU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основании проекта дополнительного соглашения</a:t>
            </a:r>
            <a:br>
              <a:rPr lang="ru-RU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b="1" dirty="0"/>
              <a:t/>
            </a:r>
            <a:br>
              <a:rPr b="1" dirty="0"/>
            </a:br>
            <a:endParaRPr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0766" y="1005515"/>
            <a:ext cx="246280" cy="446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17" tIns="60958" rIns="121917" bIns="6095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xmlns="" id="{6CAEB1AC-2072-463A-87A1-7B76E0C592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4106" t="15432" r="48966" b="73456"/>
          <a:stretch/>
        </p:blipFill>
        <p:spPr>
          <a:xfrm>
            <a:off x="271856" y="1482990"/>
            <a:ext cx="480352" cy="54495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xmlns="" id="{C9355F1F-6E26-49F5-AB5F-5802EE5F0532}"/>
              </a:ext>
            </a:extLst>
          </p:cNvPr>
          <p:cNvSpPr/>
          <p:nvPr/>
        </p:nvSpPr>
        <p:spPr>
          <a:xfrm rot="16200000">
            <a:off x="2296884" y="3608930"/>
            <a:ext cx="2349573" cy="3632451"/>
          </a:xfrm>
          <a:prstGeom prst="wedgeRoundRectCallout">
            <a:avLst>
              <a:gd name="adj1" fmla="val 69976"/>
              <a:gd name="adj2" fmla="val -2832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размеще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Lato Regular"/>
              </a:rPr>
              <a:t>нии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документа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«Информация об отмене процедуры заключения дополнительного соглашения» или отказа от дополнительного соглашения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 переходом проекта дополнительного соглашения в статус «Архив» 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отображается сообщение о необходимости аннулирования принимаемого БО</a:t>
            </a:r>
          </a:p>
        </p:txBody>
      </p:sp>
      <p:sp>
        <p:nvSpPr>
          <p:cNvPr id="13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xmlns="" id="{C9355F1F-6E26-49F5-AB5F-5802EE5F0532}"/>
              </a:ext>
            </a:extLst>
          </p:cNvPr>
          <p:cNvSpPr/>
          <p:nvPr/>
        </p:nvSpPr>
        <p:spPr>
          <a:xfrm rot="16200000">
            <a:off x="8509107" y="3972386"/>
            <a:ext cx="1464224" cy="2905538"/>
          </a:xfrm>
          <a:prstGeom prst="wedgeRoundRectCallout">
            <a:avLst>
              <a:gd name="adj1" fmla="val 135677"/>
              <a:gd name="adj2" fmla="val 921"/>
              <a:gd name="adj3" fmla="val 16667"/>
            </a:avLst>
          </a:prstGeom>
          <a:solidFill>
            <a:srgbClr val="ECF1F8"/>
          </a:solidFill>
          <a:ln w="9525" cap="flat">
            <a:solidFill>
              <a:srgbClr val="25406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60957" tIns="60957" rIns="60957" bIns="60957" numCol="1" spcCol="50799" rtlCol="0" anchor="ctr">
            <a:spAutoFit/>
          </a:bodyPr>
          <a:lstStyle/>
          <a:p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пользователей, которые </a:t>
            </a:r>
            <a:r>
              <a:rPr lang="ru-RU" sz="1300" b="1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имеют права работы с принимаемым БО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также доступна возможность</a:t>
            </a:r>
            <a:r>
              <a:rPr lang="ru-RU" sz="1300" b="1" cap="small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перейти к аннулированию</a:t>
            </a:r>
            <a:r>
              <a:rPr lang="ru-RU" sz="1300" cap="small" dirty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принимаемого БО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600532" y="5812906"/>
            <a:ext cx="277759" cy="80021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endParaRPr lang="ru-RU" sz="23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13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17032" y="6439217"/>
            <a:ext cx="12161113" cy="1"/>
          </a:xfrm>
          <a:prstGeom prst="line">
            <a:avLst/>
          </a:prstGeom>
          <a:ln>
            <a:solidFill>
              <a:srgbClr val="003B59"/>
            </a:solidFill>
          </a:ln>
        </p:spPr>
        <p:txBody>
          <a:bodyPr lIns="60957" tIns="60958" rIns="60957" bIns="60958"/>
          <a:lstStyle/>
          <a:p>
            <a:endParaRPr/>
          </a:p>
        </p:txBody>
      </p:sp>
      <p:sp>
        <p:nvSpPr>
          <p:cNvPr id="4" name="object 9"/>
          <p:cNvSpPr/>
          <p:nvPr/>
        </p:nvSpPr>
        <p:spPr>
          <a:xfrm>
            <a:off x="9567623" y="494678"/>
            <a:ext cx="2622791" cy="58217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60957" tIns="60958" rIns="60957" bIns="60958"/>
          <a:lstStyle/>
          <a:p>
            <a:endParaRPr/>
          </a:p>
        </p:txBody>
      </p:sp>
      <p:sp>
        <p:nvSpPr>
          <p:cNvPr id="5" name="TextBox 9"/>
          <p:cNvSpPr txBox="1"/>
          <p:nvPr/>
        </p:nvSpPr>
        <p:spPr>
          <a:xfrm>
            <a:off x="1001626" y="2191411"/>
            <a:ext cx="6158593" cy="61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0957" tIns="60958" rIns="60957" bIns="60958">
            <a:spAutoFit/>
          </a:bodyPr>
          <a:lstStyle/>
          <a:p>
            <a:pPr>
              <a:defRPr sz="3600">
                <a:solidFill>
                  <a:srgbClr val="11437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ru-RU" sz="3200" cap="small" dirty="0" smtClean="0">
                <a:solidFill>
                  <a:srgbClr val="25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на карты «Мир»</a:t>
            </a:r>
            <a:endParaRPr lang="ru-RU" sz="3200" cap="small" dirty="0">
              <a:solidFill>
                <a:srgbClr val="25406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41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pPr marL="38100">
                <a:lnSpc>
                  <a:spcPts val="1240"/>
                </a:lnSpc>
              </a:pPr>
              <a:t>24</a:t>
            </a:fld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702" y="-26589"/>
            <a:ext cx="1623850" cy="100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https://roskazna.gov.ru/upload/vyplaty-na-karty-mir/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3184212"/>
            <a:ext cx="4248150" cy="21897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581525" y="765498"/>
            <a:ext cx="730903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Ключевые преимущества:</a:t>
            </a:r>
          </a:p>
          <a:p>
            <a:pPr lvl="0" indent="457200" algn="just"/>
            <a:r>
              <a:rPr lang="ru-RU" sz="1300" u="sng" dirty="0"/>
              <a:t>Меньше реквизитов – меньше ошибок</a:t>
            </a:r>
            <a:endParaRPr lang="ru-RU" sz="1300" dirty="0"/>
          </a:p>
          <a:p>
            <a:pPr indent="457200" algn="just"/>
            <a:r>
              <a:rPr lang="ru-RU" sz="1300" dirty="0"/>
              <a:t>Перевод денежных средств на банковские счета предусматривает указание реквизитов банковского счета (20 знаков), реквизитов кредитной организации (наименования, идентификационного кода (9 знаков), а также номера корреспондентского счета (20 знаков), что повышает риск возникновения ошибки.</a:t>
            </a:r>
          </a:p>
          <a:p>
            <a:pPr indent="457200" algn="just"/>
            <a:r>
              <a:rPr lang="ru-RU" sz="1300" dirty="0"/>
              <a:t>В то же время для осуществления выплат на карты «Мир» необходимо указать лишь два реквизита получателя денежных средств: номер платежной карты «Мир» (от 16 до 19 цифр) и дату рождения.</a:t>
            </a:r>
          </a:p>
          <a:p>
            <a:pPr lvl="0" indent="457200" algn="just"/>
            <a:r>
              <a:rPr lang="ru-RU" sz="1300" u="sng" dirty="0"/>
              <a:t>Все под контролем</a:t>
            </a:r>
            <a:endParaRPr lang="ru-RU" sz="1300" dirty="0"/>
          </a:p>
          <a:p>
            <a:pPr indent="457200" algn="just"/>
            <a:r>
              <a:rPr lang="ru-RU" sz="1300" dirty="0"/>
              <a:t>На всех этапах обработки платежной информации происходит автоматизированный контроль номера платежной карты, а непосредственно перед осуществлением выплат – автоматическая проверка действительности платежной карты «Мир», осуществляемая банком-эмитентом (банком, выпустившим карту).</a:t>
            </a:r>
          </a:p>
          <a:p>
            <a:pPr indent="457200" algn="just"/>
            <a:r>
              <a:rPr lang="ru-RU" sz="1300" dirty="0"/>
              <a:t>Подобные проверки позволяют минимизировать операционные ошибки, а также исключают выплату денежных средств по неактуальным реквизитам (в том числе в случае утраты карты или в случае указания номера платежной карты, счет которой закрыт).</a:t>
            </a:r>
          </a:p>
          <a:p>
            <a:pPr indent="457200" algn="just"/>
            <a:r>
              <a:rPr lang="ru-RU" sz="1300" dirty="0"/>
              <a:t>Кроме того, технология предусматривает информирование плательщика о конкретных причинах невозможности зачисления средств, что обеспечивает гарантированное доведение денежных средств до получателя.</a:t>
            </a:r>
          </a:p>
          <a:p>
            <a:pPr lvl="0" indent="457200" algn="just"/>
            <a:r>
              <a:rPr lang="ru-RU" sz="1300" u="sng" dirty="0"/>
              <a:t>Просто, быстро, удобно</a:t>
            </a:r>
            <a:endParaRPr lang="ru-RU" sz="1300" dirty="0"/>
          </a:p>
          <a:p>
            <a:pPr indent="457200" algn="just"/>
            <a:r>
              <a:rPr lang="ru-RU" sz="1300" dirty="0"/>
              <a:t>На основании одного оформленного в электронной форме платежного документа клиент Федерального казначейства может осуществить множество выплат (до 10 000) – это значительно оптимизирует процесс документооборота и, как следствие, ускоряет процесс доведения денежных средств до получателей.</a:t>
            </a:r>
          </a:p>
          <a:p>
            <a:pPr lvl="0" indent="457200" algn="just"/>
            <a:r>
              <a:rPr lang="ru-RU" sz="1300" u="sng" dirty="0"/>
              <a:t>Без обеда и выходных</a:t>
            </a:r>
            <a:endParaRPr lang="ru-RU" sz="1300" dirty="0"/>
          </a:p>
          <a:p>
            <a:pPr indent="457200" algn="just"/>
            <a:r>
              <a:rPr lang="ru-RU" sz="1300" dirty="0"/>
              <a:t>Средства, перечисленные в рамках технологии прямых выплат на карты «Мир», зачисляются моментально, в том числе в выходные, нерабочие праздничные и просто нерабочие дни.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03118" y="177628"/>
            <a:ext cx="382463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00" b="1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на карты «Мир»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2558" y="837506"/>
            <a:ext cx="39097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/>
              <a:t>Сервис предусматривает взаимодействие Федерального казначейства с оператором платежной системы «Мир» (АО «Национальная система платежных карт») в режиме реального времени в целях обеспечения проверки действительности карт и моментального зачисления денежных средств с использованием лишь номера карты. </a:t>
            </a:r>
          </a:p>
        </p:txBody>
      </p:sp>
    </p:spTree>
    <p:extLst>
      <p:ext uri="{BB962C8B-B14F-4D97-AF65-F5344CB8AC3E}">
        <p14:creationId xmlns:p14="http://schemas.microsoft.com/office/powerpoint/2010/main" val="3994496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pPr marL="38100">
                <a:lnSpc>
                  <a:spcPts val="1240"/>
                </a:lnSpc>
              </a:pPr>
              <a:t>25</a:t>
            </a:fld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702" y="45418"/>
            <a:ext cx="1623850" cy="100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212387" y="1904846"/>
            <a:ext cx="3578563" cy="2893100"/>
            <a:chOff x="212387" y="765498"/>
            <a:chExt cx="3938604" cy="28931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12387" y="765498"/>
              <a:ext cx="3938604" cy="289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Управление расходами: средства </a:t>
              </a:r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</a:rPr>
                <a:t>ФБ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 </a:t>
              </a: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Все сервисы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Компонент санкционирования расходов: ПБС, ИПБС, АИФ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Перечисление на карты «Мир»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Распоряжение о перечислении на карты «Мир»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</a:rPr>
                <a:t>Все документы</a:t>
              </a: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>
              <a:off x="2228609" y="981522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>
              <a:off x="2228609" y="1448780"/>
              <a:ext cx="1" cy="25282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2228609" y="2104326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2226833" y="2493690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2241145" y="3140968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/>
          <p:cNvSpPr/>
          <p:nvPr/>
        </p:nvSpPr>
        <p:spPr>
          <a:xfrm>
            <a:off x="5303118" y="177628"/>
            <a:ext cx="382463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00" b="1" cap="small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на карты «Мир»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982" y="1042852"/>
            <a:ext cx="7563242" cy="556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912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3853" y="2312506"/>
            <a:ext cx="10081120" cy="1477328"/>
          </a:xfrm>
        </p:spPr>
        <p:txBody>
          <a:bodyPr/>
          <a:lstStyle/>
          <a:p>
            <a:pPr algn="ctr"/>
            <a:r>
              <a:rPr lang="ru-RU" sz="4800" dirty="0" smtClean="0"/>
              <a:t>Спасибо</a:t>
            </a:r>
          </a:p>
          <a:p>
            <a:pPr algn="ctr"/>
            <a:r>
              <a:rPr lang="ru-RU" sz="4800" dirty="0" smtClean="0"/>
              <a:t>за внимание!</a:t>
            </a:r>
            <a:endParaRPr lang="ru-RU" sz="4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ru-RU" smtClean="0"/>
              <a:pPr marL="38100">
                <a:lnSpc>
                  <a:spcPts val="1240"/>
                </a:lnSpc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3212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6ADD8BFC-2B92-44D0-9307-BC56036802DA}" vid="{F6C175F3-D9BB-4FEE-8BD7-597FE42588D8}"/>
    </a:ext>
  </a:extLst>
</a:theme>
</file>

<file path=ppt/theme/theme2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6ADD8BFC-2B92-44D0-9307-BC56036802DA}" vid="{F6C175F3-D9BB-4FEE-8BD7-597FE42588D8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32014</TotalTime>
  <Words>2076</Words>
  <Application>Microsoft Office PowerPoint</Application>
  <PresentationFormat>Произвольный</PresentationFormat>
  <Paragraphs>362</Paragraphs>
  <Slides>26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Тема1</vt:lpstr>
      <vt:lpstr>1_Тема1</vt:lpstr>
      <vt:lpstr>Лист</vt:lpstr>
      <vt:lpstr>Документ</vt:lpstr>
      <vt:lpstr>Visio.Drawing.15</vt:lpstr>
      <vt:lpstr>Презентация PowerPoint</vt:lpstr>
      <vt:lpstr>Исполнение федерального бюджета  на 01.01.2025 </vt:lpstr>
      <vt:lpstr>Исполнение федерального бюджета  на 01.01.2025 </vt:lpstr>
      <vt:lpstr>Исполнение федерального бюджета  на 18.04.2025 </vt:lpstr>
      <vt:lpstr>Контрольные точки, установленные НПА</vt:lpstr>
      <vt:lpstr>Контрольные точки, установленные НПА</vt:lpstr>
      <vt:lpstr>Контрольные точки, установленные НПА</vt:lpstr>
      <vt:lpstr>Контрольные точки, установленные НПА</vt:lpstr>
      <vt:lpstr>Отзыв ЛБО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Формирование принимаемых БО  в реестре принимаемых бюджетных обязательств </vt:lpstr>
      <vt:lpstr>Формирование принимаемых БО  из карточки проекта дополнительного соглашения </vt:lpstr>
      <vt:lpstr>Карточка формирования принимаемых БО Вкладка «Общая информация» </vt:lpstr>
      <vt:lpstr>Карточка формирования принимаемых БО Вкладка «Общая информация» </vt:lpstr>
      <vt:lpstr>Карточка формирования принимаемых БО Вкладка «Расшифровка бюджетного обязательства» </vt:lpstr>
      <vt:lpstr>Презентация PowerPoint</vt:lpstr>
      <vt:lpstr>Аннулирование принимаемых БО на основании проекта дополнительного соглашения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Маслеева Елена Владимировна</cp:lastModifiedBy>
  <cp:revision>2067</cp:revision>
  <cp:lastPrinted>2025-04-21T12:48:13Z</cp:lastPrinted>
  <dcterms:created xsi:type="dcterms:W3CDTF">2012-02-14T07:53:23Z</dcterms:created>
  <dcterms:modified xsi:type="dcterms:W3CDTF">2025-04-22T07:21:56Z</dcterms:modified>
</cp:coreProperties>
</file>