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7" r:id="rId1"/>
  </p:sldMasterIdLst>
  <p:notesMasterIdLst>
    <p:notesMasterId r:id="rId10"/>
  </p:notesMasterIdLst>
  <p:handoutMasterIdLst>
    <p:handoutMasterId r:id="rId11"/>
  </p:handoutMasterIdLst>
  <p:sldIdLst>
    <p:sldId id="256" r:id="rId2"/>
    <p:sldId id="409" r:id="rId3"/>
    <p:sldId id="410" r:id="rId4"/>
    <p:sldId id="408" r:id="rId5"/>
    <p:sldId id="415" r:id="rId6"/>
    <p:sldId id="419" r:id="rId7"/>
    <p:sldId id="416" r:id="rId8"/>
    <p:sldId id="417" r:id="rId9"/>
  </p:sldIdLst>
  <p:sldSz cx="12192000" cy="6858000"/>
  <p:notesSz cx="9918700" cy="6819900"/>
  <p:defaultTextStyle>
    <a:defPPr>
      <a:defRPr lang="ru-RU"/>
    </a:defPPr>
    <a:lvl1pPr marL="0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192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384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151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087" userDrawn="1">
          <p15:clr>
            <a:srgbClr val="A4A3A4"/>
          </p15:clr>
        </p15:guide>
        <p15:guide id="2" pos="37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9999"/>
    <a:srgbClr val="99FFCC"/>
    <a:srgbClr val="00FF00"/>
    <a:srgbClr val="FFCCFF"/>
    <a:srgbClr val="D3EBF1"/>
    <a:srgbClr val="E7EFF9"/>
    <a:srgbClr val="E6E6E6"/>
    <a:srgbClr val="EBF6F9"/>
    <a:srgbClr val="ECF1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5" autoAdjust="0"/>
    <p:restoredTop sz="99885" autoAdjust="0"/>
  </p:normalViewPr>
  <p:slideViewPr>
    <p:cSldViewPr>
      <p:cViewPr>
        <p:scale>
          <a:sx n="122" d="100"/>
          <a:sy n="122" d="100"/>
        </p:scale>
        <p:origin x="-114" y="-72"/>
      </p:cViewPr>
      <p:guideLst>
        <p:guide orient="horz" pos="6087"/>
        <p:guide pos="374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42.0.65\Changer\&#1057;&#1054;&#1042;&#1045;&#1065;&#1040;&#1053;&#1048;&#1045;%20&#1057;%20&#1050;&#1051;&#1048;&#1045;&#1053;&#1058;&#1040;&#1052;&#1048;%2007.02.2023\&#1050;&#1072;&#1089;&#1089;&#1072;%20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0.82299999999999995</c:v>
                </c:pt>
                <c:pt idx="1">
                  <c:v>0.17700000000000005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0.89400000000000002</c:v>
                </c:pt>
                <c:pt idx="1">
                  <c:v>0.10599999999999998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0.98</c:v>
                </c:pt>
                <c:pt idx="1">
                  <c:v>2.0000000000000018E-2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0.90900000000000003</c:v>
                </c:pt>
                <c:pt idx="1">
                  <c:v>9.099999999999997E-2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  <a:alpha val="98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0.98399999999999999</c:v>
                </c:pt>
                <c:pt idx="1">
                  <c:v>1.6000000000000014E-2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0.93500000000000005</c:v>
                </c:pt>
                <c:pt idx="1">
                  <c:v>6.4999999999999947E-2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0.95399999999999996</c:v>
                </c:pt>
                <c:pt idx="1">
                  <c:v>4.6000000000000041E-2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0.93600000000000005</c:v>
                </c:pt>
                <c:pt idx="1">
                  <c:v>6.3999999999999946E-2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0.90900000000000003</c:v>
                </c:pt>
                <c:pt idx="1">
                  <c:v>9.099999999999997E-2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0.94599999999999995</c:v>
                </c:pt>
                <c:pt idx="1">
                  <c:v>5.4000000000000048E-2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  <a:alpha val="98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0.98899999999999999</c:v>
                </c:pt>
                <c:pt idx="1">
                  <c:v>1.100000000000001E-2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0.94899999999999995</c:v>
                </c:pt>
                <c:pt idx="1">
                  <c:v>5.1000000000000045E-2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0.878</c:v>
                </c:pt>
                <c:pt idx="1">
                  <c:v>0.122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0.95199999999999996</c:v>
                </c:pt>
                <c:pt idx="1">
                  <c:v>4.8000000000000043E-2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0.71499999999999997</c:v>
                </c:pt>
                <c:pt idx="1">
                  <c:v>0.28500000000000003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0.872</c:v>
                </c:pt>
                <c:pt idx="1">
                  <c:v>0.128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649003278008"/>
          <c:y val="5.080696589685247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0.82299999999999995</c:v>
                </c:pt>
                <c:pt idx="1">
                  <c:v>0.17700000000000005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explosion val="1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0.89400000000000002</c:v>
                </c:pt>
                <c:pt idx="1">
                  <c:v>0.10599999999999998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  <a:alpha val="98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0.98</c:v>
                </c:pt>
                <c:pt idx="1">
                  <c:v>2.0000000000000018E-2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explosion val="2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0.90900000000000003</c:v>
                </c:pt>
                <c:pt idx="1">
                  <c:v>9.099999999999997E-2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68198297105299"/>
          <c:y val="0.10619099261512749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0.98399999999999999</c:v>
                </c:pt>
                <c:pt idx="1">
                  <c:v>1.6000000000000014E-2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0.93500000000000005</c:v>
                </c:pt>
                <c:pt idx="1">
                  <c:v>6.4999999999999947E-2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0.95399999999999996</c:v>
                </c:pt>
                <c:pt idx="1">
                  <c:v>4.6000000000000041E-2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0.93600000000000005</c:v>
                </c:pt>
                <c:pt idx="1">
                  <c:v>6.3999999999999946E-2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463910623689954"/>
          <c:y val="3.5674391124286393E-2"/>
          <c:w val="0.57079097679687596"/>
          <c:h val="0.9643256088757136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0.90900000000000003</c:v>
                </c:pt>
                <c:pt idx="1">
                  <c:v>9.099999999999997E-2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explosion val="3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0.94599999999999995</c:v>
                </c:pt>
                <c:pt idx="1">
                  <c:v>5.4000000000000048E-2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0.98899999999999999</c:v>
                </c:pt>
                <c:pt idx="1">
                  <c:v>1.100000000000001E-2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0.94899999999999995</c:v>
                </c:pt>
                <c:pt idx="1">
                  <c:v>5.1000000000000045E-2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54301040876565"/>
          <c:y val="0.10619170724901755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0.878</c:v>
                </c:pt>
                <c:pt idx="1">
                  <c:v>0.122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0.95199999999999996</c:v>
                </c:pt>
                <c:pt idx="1">
                  <c:v>4.8000000000000043E-2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0.71499999999999997</c:v>
                </c:pt>
                <c:pt idx="1">
                  <c:v>0.28500000000000003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0.872</c:v>
                </c:pt>
                <c:pt idx="1">
                  <c:v>0.128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455898038087815E-2"/>
          <c:y val="9.8372123941426845E-2"/>
          <c:w val="0.77146895677959348"/>
          <c:h val="0.901627632390848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0.95399999999999996</c:v>
                </c:pt>
                <c:pt idx="1">
                  <c:v>4.6000000000000041E-2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0.93600000000000005</c:v>
                </c:pt>
                <c:pt idx="1">
                  <c:v>6.3999999999999946E-2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0.95399999999999996</c:v>
                </c:pt>
                <c:pt idx="1">
                  <c:v>4.6000000000000041E-2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explosion val="6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0.93600000000000005</c:v>
                </c:pt>
                <c:pt idx="1">
                  <c:v>6.3999999999999946E-2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0.95399999999999996</c:v>
                </c:pt>
                <c:pt idx="1">
                  <c:v>4.6000000000000041E-2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0.93600000000000005</c:v>
                </c:pt>
                <c:pt idx="1">
                  <c:v>6.3999999999999946E-2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82625860162484"/>
          <c:y val="9.8372367609150996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0.95399999999999996</c:v>
                </c:pt>
                <c:pt idx="1">
                  <c:v>4.6000000000000041E-2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explosion val="1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0.93600000000000005</c:v>
                </c:pt>
                <c:pt idx="1">
                  <c:v>6.3999999999999946E-2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4239732488957"/>
          <c:y val="9.8372123941426845E-2"/>
          <c:w val="0.63298231849132747"/>
          <c:h val="0.893808731949125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МБТ</c:v>
                </c:pt>
              </c:strCache>
            </c:strRef>
          </c:tx>
          <c:spPr>
            <a:ln w="25400"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75000"/>
                  <a:alpha val="98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bg1">
                    <a:lumMod val="95000"/>
                  </a:schemeClr>
                </a:solidFill>
              </a:ln>
              <a:effectLst/>
            </c:spPr>
          </c:dPt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0.95399999999999996</c:v>
                </c:pt>
                <c:pt idx="1">
                  <c:v>4.6000000000000041E-2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solidFill>
                <a:schemeClr val="tx2">
                  <a:lumMod val="20000"/>
                  <a:lumOff val="80000"/>
                </a:schemeClr>
              </a:solidFill>
            </a:ln>
          </c:spPr>
          <c:explosion val="1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2"/>
                <c:pt idx="0">
                  <c:v>Уровень исполнения</c:v>
                </c:pt>
                <c:pt idx="1">
                  <c:v>ВСПОМОГАЕЬНАЯ ОСЬ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0.93600000000000005</c:v>
                </c:pt>
                <c:pt idx="1">
                  <c:v>6.3999999999999946E-2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ПБС!#ССЫЛКА!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cat>
            <c:strRef>
              <c:f>'[Касса 2022.xlsx]ПБС'!$L$6:$L$17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ПБС!#ССЫЛКА!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'[Касса 2022.xlsx]ПБС'!$M$5</c:f>
              <c:strCache>
                <c:ptCount val="1"/>
                <c:pt idx="0">
                  <c:v>Всего по ПБС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'[Касса 2022.xlsx]ПБС'!$L$6:$L$17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'[Касса 2022.xlsx]ПБС'!$M$6:$M$17</c:f>
              <c:numCache>
                <c:formatCode>#,##0.0</c:formatCode>
                <c:ptCount val="12"/>
                <c:pt idx="0">
                  <c:v>1918.2879914199993</c:v>
                </c:pt>
                <c:pt idx="1">
                  <c:v>4339.2141280799988</c:v>
                </c:pt>
                <c:pt idx="2">
                  <c:v>3644.6402503299978</c:v>
                </c:pt>
                <c:pt idx="3">
                  <c:v>4797.482761100021</c:v>
                </c:pt>
                <c:pt idx="4">
                  <c:v>4922.6396336299877</c:v>
                </c:pt>
                <c:pt idx="5">
                  <c:v>4530.2855330299872</c:v>
                </c:pt>
                <c:pt idx="6">
                  <c:v>4004.3130437400018</c:v>
                </c:pt>
                <c:pt idx="7">
                  <c:v>3801.2916637100029</c:v>
                </c:pt>
                <c:pt idx="8">
                  <c:v>4007.59798417004</c:v>
                </c:pt>
                <c:pt idx="9">
                  <c:v>4018.3652177899626</c:v>
                </c:pt>
                <c:pt idx="10">
                  <c:v>4672.2652708900296</c:v>
                </c:pt>
                <c:pt idx="11">
                  <c:v>8229.4105271099925</c:v>
                </c:pt>
              </c:numCache>
            </c:numRef>
          </c:val>
        </c:ser>
        <c:ser>
          <c:idx val="2"/>
          <c:order val="2"/>
          <c:tx>
            <c:strRef>
              <c:f>'[Касса 2022.xlsx]ПБС'!$N$5</c:f>
              <c:strCache>
                <c:ptCount val="1"/>
                <c:pt idx="0">
                  <c:v>из них закупки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1301247771836003E-3"/>
                  <c:y val="1.033579791264202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11229946524064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686274509803949E-2"/>
                  <c:y val="-5.6377730796335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964349376114084E-2"/>
                  <c:y val="-2.8188865398167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4260249554367201E-2"/>
                  <c:y val="-1.033579791264202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4242424242424242E-2"/>
                  <c:y val="-1.127554615926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2816399286987522E-2"/>
                  <c:y val="5.6377730796335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8538324420677363E-2"/>
                  <c:y val="-1.033579791264202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4260249554367201E-2"/>
                  <c:y val="1.033579791264202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8538324420677363E-2"/>
                  <c:y val="5.6375511200634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2816399286987522E-2"/>
                  <c:y val="5.6377730796335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2.424242424242434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'[Касса 2022.xlsx]ПБС'!$L$6:$L$17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'[Касса 2022.xlsx]ПБС'!$N$6:$N$17</c:f>
              <c:numCache>
                <c:formatCode>#,##0.0</c:formatCode>
                <c:ptCount val="12"/>
                <c:pt idx="0">
                  <c:v>222.21326240000008</c:v>
                </c:pt>
                <c:pt idx="1">
                  <c:v>1912.1702906099995</c:v>
                </c:pt>
                <c:pt idx="2">
                  <c:v>715.36085542999956</c:v>
                </c:pt>
                <c:pt idx="3">
                  <c:v>735.18806253000116</c:v>
                </c:pt>
                <c:pt idx="4">
                  <c:v>591.70830455000259</c:v>
                </c:pt>
                <c:pt idx="5">
                  <c:v>1223.9058304399971</c:v>
                </c:pt>
                <c:pt idx="6">
                  <c:v>666.13308321</c:v>
                </c:pt>
                <c:pt idx="7">
                  <c:v>577.29478772999857</c:v>
                </c:pt>
                <c:pt idx="8">
                  <c:v>811.06235425999932</c:v>
                </c:pt>
                <c:pt idx="9">
                  <c:v>856.74649775</c:v>
                </c:pt>
                <c:pt idx="10">
                  <c:v>861.06987938001066</c:v>
                </c:pt>
                <c:pt idx="11">
                  <c:v>1906.711075139988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219648"/>
        <c:axId val="50237824"/>
        <c:axId val="0"/>
      </c:bar3DChart>
      <c:catAx>
        <c:axId val="50219648"/>
        <c:scaling>
          <c:orientation val="minMax"/>
        </c:scaling>
        <c:delete val="0"/>
        <c:axPos val="b"/>
        <c:majorTickMark val="out"/>
        <c:minorTickMark val="none"/>
        <c:tickLblPos val="nextTo"/>
        <c:crossAx val="50237824"/>
        <c:crosses val="autoZero"/>
        <c:auto val="1"/>
        <c:lblAlgn val="ctr"/>
        <c:lblOffset val="100"/>
        <c:noMultiLvlLbl val="0"/>
      </c:catAx>
      <c:valAx>
        <c:axId val="50237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219648"/>
        <c:crosses val="autoZero"/>
        <c:crossBetween val="between"/>
      </c:valAx>
    </c:plotArea>
    <c:legend>
      <c:legendPos val="r"/>
      <c:legendEntry>
        <c:idx val="0"/>
        <c:delete val="1"/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t>10.02.2023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10.02.2023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854075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859" tIns="84929" rIns="169859" bIns="8492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326" y="3283161"/>
            <a:ext cx="7936052" cy="2685921"/>
          </a:xfrm>
          <a:prstGeom prst="rect">
            <a:avLst/>
          </a:prstGeom>
        </p:spPr>
        <p:txBody>
          <a:bodyPr vert="horz" lIns="169859" tIns="84929" rIns="169859" bIns="849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192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384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151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1175"/>
            <a:ext cx="4546600" cy="2557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136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686050" y="511175"/>
            <a:ext cx="4546600" cy="2557463"/>
          </a:xfrm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911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39384" indent="-284378" defTabSz="917911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37514" indent="-227503" defTabSz="917911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592519" indent="-227503" defTabSz="917911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47524" indent="-227503" defTabSz="917911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02530" indent="-227503" defTabSz="917911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57535" indent="-227503" defTabSz="917911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12541" indent="-227503" defTabSz="917911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67546" indent="-227503" defTabSz="917911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FA0544BC-2875-49F7-86A0-20B66838FAD3}" type="slidenum">
              <a:rPr lang="ru-RU" altLang="ru-RU" sz="1200">
                <a:cs typeface="Times New Roman" pitchFamily="18" charset="0"/>
              </a:rPr>
              <a:pPr/>
              <a:t>2</a:t>
            </a:fld>
            <a:endParaRPr lang="ru-RU" altLang="ru-RU" sz="120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424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A885AA-8C0E-4BA7-8AEA-4651042E4DE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374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0208A-741F-4F8A-A4EF-F567E32C76C1}" type="datetime1">
              <a:rPr lang="en-US" smtClean="0"/>
              <a:t>2/10/2023</a:t>
            </a:fld>
            <a:endParaRPr lang="en-US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4" y="46977"/>
            <a:ext cx="5789968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3" y="6555595"/>
            <a:ext cx="280416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7570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143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1437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888B-EDD2-465A-9629-C23E3EF49F3A}" type="datetime1">
              <a:rPr lang="en-US" smtClean="0"/>
              <a:t>2/10/2023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9222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8" y="1818514"/>
            <a:ext cx="8534401" cy="26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4" y="46977"/>
            <a:ext cx="5789968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474B-1B00-472D-B423-A2963EE545A1}" type="datetime1">
              <a:rPr lang="en-US" smtClean="0"/>
              <a:t>2/10/2023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3BB7E-8BF3-4DCF-8345-D8BEEBDC1B23}" type="datetime1">
              <a:rPr lang="en-US" smtClean="0"/>
              <a:t>2/10/2023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4" y="46977"/>
            <a:ext cx="5789968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85" y="3233856"/>
            <a:ext cx="8016320" cy="1846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599" y="4912541"/>
            <a:ext cx="5647441" cy="276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2" y="6377945"/>
            <a:ext cx="3901440" cy="595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3" y="6377943"/>
            <a:ext cx="2804161" cy="595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A8049-C902-4025-9261-2CB0637B2540}" type="datetime1">
              <a:rPr lang="en-US" smtClean="0"/>
              <a:t>2/10/2023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3569" y="6394480"/>
            <a:ext cx="2804161" cy="358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30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171B215-76B1-4062-B300-9C7BB6A65C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147"/>
            <a:ext cx="1751997" cy="685819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=""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-1" y="430247"/>
            <a:ext cx="12180841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1600501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1" r:id="rId3"/>
    <p:sldLayoutId id="2147483664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eaLnBrk="1" hangingPunct="1">
        <a:defRPr sz="4299"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966595" eaLnBrk="1" hangingPunct="1">
        <a:defRPr>
          <a:latin typeface="+mn-lt"/>
          <a:ea typeface="+mn-ea"/>
          <a:cs typeface="+mn-cs"/>
        </a:defRPr>
      </a:lvl2pPr>
      <a:lvl3pPr marL="1933190" eaLnBrk="1" hangingPunct="1">
        <a:defRPr>
          <a:latin typeface="+mn-lt"/>
          <a:ea typeface="+mn-ea"/>
          <a:cs typeface="+mn-cs"/>
        </a:defRPr>
      </a:lvl3pPr>
      <a:lvl4pPr marL="2899782" eaLnBrk="1" hangingPunct="1">
        <a:defRPr>
          <a:latin typeface="+mn-lt"/>
          <a:ea typeface="+mn-ea"/>
          <a:cs typeface="+mn-cs"/>
        </a:defRPr>
      </a:lvl4pPr>
      <a:lvl5pPr marL="3866377" eaLnBrk="1" hangingPunct="1">
        <a:defRPr>
          <a:latin typeface="+mn-lt"/>
          <a:ea typeface="+mn-ea"/>
          <a:cs typeface="+mn-cs"/>
        </a:defRPr>
      </a:lvl5pPr>
      <a:lvl6pPr marL="4832971" eaLnBrk="1" hangingPunct="1">
        <a:defRPr>
          <a:latin typeface="+mn-lt"/>
          <a:ea typeface="+mn-ea"/>
          <a:cs typeface="+mn-cs"/>
        </a:defRPr>
      </a:lvl6pPr>
      <a:lvl7pPr marL="5799566" eaLnBrk="1" hangingPunct="1">
        <a:defRPr>
          <a:latin typeface="+mn-lt"/>
          <a:ea typeface="+mn-ea"/>
          <a:cs typeface="+mn-cs"/>
        </a:defRPr>
      </a:lvl7pPr>
      <a:lvl8pPr marL="6766159" eaLnBrk="1" hangingPunct="1">
        <a:defRPr>
          <a:latin typeface="+mn-lt"/>
          <a:ea typeface="+mn-ea"/>
          <a:cs typeface="+mn-cs"/>
        </a:defRPr>
      </a:lvl8pPr>
      <a:lvl9pPr marL="7732756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966595" eaLnBrk="1" hangingPunct="1">
        <a:defRPr>
          <a:latin typeface="+mn-lt"/>
          <a:ea typeface="+mn-ea"/>
          <a:cs typeface="+mn-cs"/>
        </a:defRPr>
      </a:lvl2pPr>
      <a:lvl3pPr marL="1933190" eaLnBrk="1" hangingPunct="1">
        <a:defRPr>
          <a:latin typeface="+mn-lt"/>
          <a:ea typeface="+mn-ea"/>
          <a:cs typeface="+mn-cs"/>
        </a:defRPr>
      </a:lvl3pPr>
      <a:lvl4pPr marL="2899782" eaLnBrk="1" hangingPunct="1">
        <a:defRPr>
          <a:latin typeface="+mn-lt"/>
          <a:ea typeface="+mn-ea"/>
          <a:cs typeface="+mn-cs"/>
        </a:defRPr>
      </a:lvl4pPr>
      <a:lvl5pPr marL="3866377" eaLnBrk="1" hangingPunct="1">
        <a:defRPr>
          <a:latin typeface="+mn-lt"/>
          <a:ea typeface="+mn-ea"/>
          <a:cs typeface="+mn-cs"/>
        </a:defRPr>
      </a:lvl5pPr>
      <a:lvl6pPr marL="4832971" eaLnBrk="1" hangingPunct="1">
        <a:defRPr>
          <a:latin typeface="+mn-lt"/>
          <a:ea typeface="+mn-ea"/>
          <a:cs typeface="+mn-cs"/>
        </a:defRPr>
      </a:lvl6pPr>
      <a:lvl7pPr marL="5799566" eaLnBrk="1" hangingPunct="1">
        <a:defRPr>
          <a:latin typeface="+mn-lt"/>
          <a:ea typeface="+mn-ea"/>
          <a:cs typeface="+mn-cs"/>
        </a:defRPr>
      </a:lvl7pPr>
      <a:lvl8pPr marL="6766159" eaLnBrk="1" hangingPunct="1">
        <a:defRPr>
          <a:latin typeface="+mn-lt"/>
          <a:ea typeface="+mn-ea"/>
          <a:cs typeface="+mn-cs"/>
        </a:defRPr>
      </a:lvl8pPr>
      <a:lvl9pPr marL="7732756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13" Type="http://schemas.openxmlformats.org/officeDocument/2006/relationships/chart" Target="../charts/chart20.xml"/><Relationship Id="rId3" Type="http://schemas.openxmlformats.org/officeDocument/2006/relationships/chart" Target="../charts/chart10.xml"/><Relationship Id="rId7" Type="http://schemas.openxmlformats.org/officeDocument/2006/relationships/chart" Target="../charts/chart14.xml"/><Relationship Id="rId12" Type="http://schemas.openxmlformats.org/officeDocument/2006/relationships/chart" Target="../charts/chart19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3.xml"/><Relationship Id="rId11" Type="http://schemas.openxmlformats.org/officeDocument/2006/relationships/chart" Target="../charts/chart18.xml"/><Relationship Id="rId5" Type="http://schemas.openxmlformats.org/officeDocument/2006/relationships/chart" Target="../charts/chart12.xml"/><Relationship Id="rId10" Type="http://schemas.openxmlformats.org/officeDocument/2006/relationships/chart" Target="../charts/chart17.xml"/><Relationship Id="rId4" Type="http://schemas.openxmlformats.org/officeDocument/2006/relationships/chart" Target="../charts/chart11.xml"/><Relationship Id="rId9" Type="http://schemas.openxmlformats.org/officeDocument/2006/relationships/chart" Target="../charts/chart16.xml"/><Relationship Id="rId14" Type="http://schemas.openxmlformats.org/officeDocument/2006/relationships/chart" Target="../charts/char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 flipV="1">
            <a:off x="196327" y="6505405"/>
            <a:ext cx="11386072" cy="45719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9753600" y="914400"/>
            <a:ext cx="2438400" cy="54693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TextBox 9"/>
          <p:cNvSpPr txBox="1"/>
          <p:nvPr/>
        </p:nvSpPr>
        <p:spPr>
          <a:xfrm>
            <a:off x="1219200" y="2522122"/>
            <a:ext cx="8338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исполнения федерального бюджета за 2022 год</a:t>
            </a:r>
            <a:endParaRPr lang="ru-RU" sz="24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7" y="6525924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 smtClean="0">
                <a:solidFill>
                  <a:schemeClr val="bg1">
                    <a:lumMod val="65000"/>
                  </a:schemeClr>
                </a:solidFill>
              </a:rPr>
              <a:t>www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1268" dirty="0" smtClean="0">
                <a:solidFill>
                  <a:schemeClr val="bg1">
                    <a:lumMod val="65000"/>
                  </a:schemeClr>
                </a:solidFill>
              </a:rPr>
              <a:t>samara.roskazna.gov.ru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62766" y="6525924"/>
            <a:ext cx="45196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 г. </a:t>
            </a:r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Самара, февраль 2023 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6" name="object 2"/>
          <p:cNvSpPr/>
          <p:nvPr/>
        </p:nvSpPr>
        <p:spPr>
          <a:xfrm>
            <a:off x="196328" y="5714999"/>
            <a:ext cx="8795272" cy="79040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r>
              <a:rPr lang="ru-RU" sz="1800" b="1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Губина Лариса Егоровна. </a:t>
            </a:r>
          </a:p>
          <a:p>
            <a:r>
              <a:rPr lang="ru-RU" sz="1800" b="1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Заместитель руководителя УФК по Самарской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Скругленный прямоугольник 69"/>
          <p:cNvSpPr/>
          <p:nvPr/>
        </p:nvSpPr>
        <p:spPr>
          <a:xfrm>
            <a:off x="104338" y="3581885"/>
            <a:ext cx="11851949" cy="3162623"/>
          </a:xfrm>
          <a:prstGeom prst="roundRect">
            <a:avLst>
              <a:gd name="adj" fmla="val 39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21896" tIns="60948" rIns="121896" bIns="60948" rtlCol="0" anchor="ctr"/>
          <a:lstStyle/>
          <a:p>
            <a:pPr algn="ctr"/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9" name="Заголовок 2"/>
          <p:cNvSpPr>
            <a:spLocks noGrp="1"/>
          </p:cNvSpPr>
          <p:nvPr>
            <p:ph type="title"/>
          </p:nvPr>
        </p:nvSpPr>
        <p:spPr>
          <a:xfrm>
            <a:off x="2057400" y="143175"/>
            <a:ext cx="8991600" cy="396240"/>
          </a:xfrm>
        </p:spPr>
        <p:txBody>
          <a:bodyPr>
            <a:noAutofit/>
          </a:bodyPr>
          <a:lstStyle/>
          <a:p>
            <a:pPr algn="ctr"/>
            <a:r>
              <a:rPr lang="ru-RU" sz="1600" b="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ИСПОЛНЕНИЕ ФЕДЕРАЛЬНОГО БЮДЖЕТА НА ТЕРРИТОРИИ САМАРСКОЙ ОБЛАСТИ ЗА 2022 ГОД </a:t>
            </a:r>
            <a:endParaRPr lang="ru-RU" sz="1600" b="0" dirty="0">
              <a:solidFill>
                <a:srgbClr val="00B05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648203" y="511507"/>
            <a:ext cx="6965927" cy="399992"/>
          </a:xfrm>
          <a:prstGeom prst="rect">
            <a:avLst/>
          </a:prstGeom>
          <a:noFill/>
        </p:spPr>
        <p:txBody>
          <a:bodyPr wrap="square" lIns="121896" tIns="60948" rIns="121896" bIns="60948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Межбюджетные трансферты, млн. руб.</a:t>
            </a:r>
          </a:p>
        </p:txBody>
      </p:sp>
      <p:graphicFrame>
        <p:nvGraphicFramePr>
          <p:cNvPr id="71" name="Таблица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414436"/>
              </p:ext>
            </p:extLst>
          </p:nvPr>
        </p:nvGraphicFramePr>
        <p:xfrm>
          <a:off x="4114800" y="4191000"/>
          <a:ext cx="5943599" cy="23204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61598"/>
                <a:gridCol w="730254"/>
                <a:gridCol w="551747"/>
              </a:tblGrid>
              <a:tr h="297079">
                <a:tc>
                  <a:txBody>
                    <a:bodyPr/>
                    <a:lstStyle/>
                    <a:p>
                      <a:pPr algn="ctr" fontAlgn="b"/>
                      <a:endParaRPr lang="ru-RU" sz="1500" b="0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План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Факт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3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Извещения</a:t>
                      </a:r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, приглашения </a:t>
                      </a:r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принять участие в закупке (</a:t>
                      </a:r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принимаемые </a:t>
                      </a:r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БО)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07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Государственные контракты </a:t>
                      </a:r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(принятые БО)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983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Госконтракты</a:t>
                      </a:r>
                      <a:r>
                        <a:rPr lang="ru-RU" sz="11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ПБС ФБ в рамках реализации нац. проектов заключены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07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Оплата контрактов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98,5;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07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Оплата контрактов за счет основных ЛБО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98,5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392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Оплата контрактов за счет дополнительных  ЛБО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" name="TextBox 71"/>
          <p:cNvSpPr txBox="1"/>
          <p:nvPr/>
        </p:nvSpPr>
        <p:spPr>
          <a:xfrm>
            <a:off x="338016" y="5053639"/>
            <a:ext cx="3884246" cy="369308"/>
          </a:xfrm>
          <a:prstGeom prst="rect">
            <a:avLst/>
          </a:prstGeom>
          <a:noFill/>
        </p:spPr>
        <p:txBody>
          <a:bodyPr wrap="square" lIns="121896" tIns="60948" rIns="121896" bIns="60948" rtlCol="0">
            <a:spAutoFit/>
          </a:bodyPr>
          <a:lstStyle/>
          <a:p>
            <a:pPr algn="ctr"/>
            <a:r>
              <a:rPr lang="ru-RU" sz="1600" b="1" dirty="0">
                <a:latin typeface="Arial Narrow" panose="020B0606020202030204" pitchFamily="34" charset="0"/>
              </a:rPr>
              <a:t>Достижение контрольных </a:t>
            </a:r>
            <a:r>
              <a:rPr lang="ru-RU" sz="1600" b="1" dirty="0" smtClean="0">
                <a:latin typeface="Arial Narrow" panose="020B0606020202030204" pitchFamily="34" charset="0"/>
              </a:rPr>
              <a:t>точек ПБС, </a:t>
            </a:r>
            <a:r>
              <a:rPr lang="ru-RU" sz="1600" b="1" dirty="0">
                <a:latin typeface="Arial Narrow" panose="020B0606020202030204" pitchFamily="34" charset="0"/>
              </a:rPr>
              <a:t>%</a:t>
            </a: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59400" y="715212"/>
            <a:ext cx="11851949" cy="2862765"/>
          </a:xfrm>
          <a:prstGeom prst="roundRect">
            <a:avLst>
              <a:gd name="adj" fmla="val 543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21896" tIns="60948" rIns="121896" bIns="60948"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04800" y="1597459"/>
            <a:ext cx="3592307" cy="677084"/>
          </a:xfrm>
          <a:prstGeom prst="rect">
            <a:avLst/>
          </a:prstGeom>
          <a:noFill/>
        </p:spPr>
        <p:txBody>
          <a:bodyPr wrap="square" lIns="121896" tIns="60948" rIns="121896" bIns="60948" rtlCol="0">
            <a:spAutoFit/>
          </a:bodyPr>
          <a:lstStyle/>
          <a:p>
            <a:pPr algn="ctr"/>
            <a:r>
              <a:rPr lang="ru-RU" sz="1800" b="1" dirty="0" smtClean="0">
                <a:latin typeface="Arial Narrow" panose="020B0606020202030204" pitchFamily="34" charset="0"/>
              </a:rPr>
              <a:t>Расходы, млн. руб. </a:t>
            </a:r>
          </a:p>
          <a:p>
            <a:pPr algn="ctr"/>
            <a:r>
              <a:rPr lang="ru-RU" sz="1800" b="1" dirty="0" smtClean="0">
                <a:latin typeface="Arial Narrow" panose="020B0606020202030204" pitchFamily="34" charset="0"/>
              </a:rPr>
              <a:t>с учетом МБТ</a:t>
            </a:r>
            <a:endParaRPr lang="ru-RU" sz="18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68" name="Таблица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307083"/>
              </p:ext>
            </p:extLst>
          </p:nvPr>
        </p:nvGraphicFramePr>
        <p:xfrm>
          <a:off x="4343400" y="1045641"/>
          <a:ext cx="3748051" cy="2206914"/>
        </p:xfrm>
        <a:graphic>
          <a:graphicData uri="http://schemas.openxmlformats.org/drawingml/2006/table">
            <a:tbl>
              <a:tblPr bandRow="1">
                <a:effectLst/>
                <a:tableStyleId>{69CF1AB2-1976-4502-BF36-3FF5EA218861}</a:tableStyleId>
              </a:tblPr>
              <a:tblGrid>
                <a:gridCol w="2842282"/>
                <a:gridCol w="905769"/>
              </a:tblGrid>
              <a:tr h="30483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ЛБО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доведенные на л/с ПБС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141 762,3</a:t>
                      </a:r>
                    </a:p>
                  </a:txBody>
                  <a:tcPr marL="9526" marR="9526" marT="952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83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ЛБО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закупки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11 237,5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3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Обязательства, 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принятые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на 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учет по закупкам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11 237,5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36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 контрактации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100%</a:t>
                      </a:r>
                      <a:endParaRPr lang="ru-RU" sz="2000" b="1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3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Кассовые выплаты, всего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140 714,1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61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 исполнения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2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99,3%</a:t>
                      </a:r>
                      <a:endParaRPr lang="ru-RU" sz="2000" b="1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61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Остаток неиспользованных ЛБО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1 048,2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Овал 1"/>
          <p:cNvSpPr/>
          <p:nvPr/>
        </p:nvSpPr>
        <p:spPr>
          <a:xfrm>
            <a:off x="6934200" y="1956094"/>
            <a:ext cx="1524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010400" y="2552700"/>
            <a:ext cx="1524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9448800" y="4862569"/>
            <a:ext cx="762000" cy="2967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9410700" y="5562600"/>
            <a:ext cx="838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96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9905999" cy="492443"/>
          </a:xfrm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ФЕДЕРАЛЬНОГО БЮДЖЕТА </a:t>
            </a:r>
            <a:r>
              <a:rPr lang="ru-RU" alt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САМАРСКОЙ ОБЛАСТИ ЗА 2022  ГОД </a:t>
            </a:r>
            <a:br>
              <a:rPr lang="ru-RU" alt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НАЦИОНАЛЬНЫХ ПРОЕКТОВ\ПРОГРАММ </a:t>
            </a:r>
            <a:endParaRPr lang="en-US" altLang="ru-RU" sz="16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263399"/>
              </p:ext>
            </p:extLst>
          </p:nvPr>
        </p:nvGraphicFramePr>
        <p:xfrm>
          <a:off x="228600" y="1299310"/>
          <a:ext cx="11776483" cy="4571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2419"/>
                <a:gridCol w="4700536"/>
                <a:gridCol w="1721176"/>
                <a:gridCol w="1721176"/>
                <a:gridCol w="1721176"/>
              </a:tblGrid>
              <a:tr h="14789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Национальный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проект/программа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12700" marR="12700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получателя средств федерального бюджета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12700" marR="12700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Доведено </a:t>
                      </a:r>
                      <a:r>
                        <a:rPr lang="ru-RU" sz="1100" u="none" strike="noStrike" dirty="0">
                          <a:effectLst/>
                        </a:rPr>
                        <a:t>ЛБО на 2022 </a:t>
                      </a:r>
                      <a:r>
                        <a:rPr lang="ru-RU" sz="1100" u="none" strike="noStrike" dirty="0" smtClean="0">
                          <a:effectLst/>
                        </a:rPr>
                        <a:t>год, млн.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руб.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12700" marR="12700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Сумма кассовых выплат в 2022 </a:t>
                      </a:r>
                      <a:r>
                        <a:rPr lang="ru-RU" sz="1100" u="none" strike="noStrike" dirty="0" smtClean="0">
                          <a:effectLst/>
                        </a:rPr>
                        <a:t>году, млн.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руб.</a:t>
                      </a:r>
                      <a:endParaRPr lang="ru-RU" sz="11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12700" marR="12700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effectLst/>
                          <a:latin typeface="+mn-lt"/>
                        </a:rPr>
                        <a:t>% использования</a:t>
                      </a:r>
                    </a:p>
                  </a:txBody>
                  <a:tcPr marL="12700" marR="12700" marT="9527" marB="0" anchor="ctr">
                    <a:solidFill>
                      <a:schemeClr val="bg1"/>
                    </a:solidFill>
                  </a:tcPr>
                </a:tc>
              </a:tr>
              <a:tr h="995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Демография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12700" marR="12700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Территориальный орган Федеральной службы государственной статистики по Самарской области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12700" marR="12700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1,488</a:t>
                      </a:r>
                      <a:endParaRPr lang="ru-RU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1,487</a:t>
                      </a:r>
                      <a:endParaRPr lang="ru-RU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ru-RU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6" marB="0" anchor="ctr">
                    <a:solidFill>
                      <a:schemeClr val="bg1"/>
                    </a:solidFill>
                  </a:tcPr>
                </a:tc>
              </a:tr>
              <a:tr h="14789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  <a:effectLst/>
                        </a:rPr>
                        <a:t>Безопасные и </a:t>
                      </a:r>
                      <a:r>
                        <a:rPr lang="ru-RU" sz="11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качественные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  <a:effectLst/>
                        </a:rPr>
                        <a:t> автомобильные дороги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Главное управление Министерства внутренних дел Российской Федерации по Самарской области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12700" marR="12700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5,045</a:t>
                      </a:r>
                      <a:endParaRPr lang="ru-RU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5,045</a:t>
                      </a:r>
                      <a:endParaRPr lang="ru-RU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ru-RU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6" marB="0" anchor="ctr">
                    <a:solidFill>
                      <a:schemeClr val="bg1"/>
                    </a:solidFill>
                  </a:tcPr>
                </a:tc>
              </a:tr>
              <a:tr h="6189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Итого:</a:t>
                      </a:r>
                      <a:endParaRPr lang="ru-RU" sz="9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12700" marR="12700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6,532</a:t>
                      </a:r>
                      <a:endParaRPr lang="ru-RU" sz="2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6,532</a:t>
                      </a:r>
                      <a:endParaRPr lang="ru-RU" sz="2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ru-RU" sz="2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9526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Овал 1"/>
          <p:cNvSpPr/>
          <p:nvPr/>
        </p:nvSpPr>
        <p:spPr>
          <a:xfrm>
            <a:off x="10515600" y="5181600"/>
            <a:ext cx="1219200" cy="6584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53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752600" y="177225"/>
            <a:ext cx="103211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kern="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ФЕДЕРАЛЬНОГО БЮДЖЕТА НА ТЕРРИТОРИИ САМАРСКОЙ ОБЛАСИ ПБС В  2022 ГОДУ </a:t>
            </a:r>
            <a:endParaRPr lang="ru-RU" sz="1600" kern="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11158682" y="6477000"/>
            <a:ext cx="917575" cy="268856"/>
          </a:xfrm>
        </p:spPr>
        <p:txBody>
          <a:bodyPr/>
          <a:lstStyle/>
          <a:p>
            <a:pPr lvl="0"/>
            <a:fld id="{B6F15528-21DE-4FAA-801E-634DDDAF4B2B}" type="slidenum">
              <a:rPr lang="ru-RU" sz="1747" b="1">
                <a:solidFill>
                  <a:srgbClr val="1F497D"/>
                </a:solidFill>
                <a:latin typeface="Arial" panose="020B0604020202020204"/>
              </a:rPr>
              <a:pPr lvl="0"/>
              <a:t>3</a:t>
            </a:fld>
            <a:endParaRPr lang="ru-RU" sz="1747" b="1" dirty="0">
              <a:solidFill>
                <a:srgbClr val="1F497D"/>
              </a:solidFill>
              <a:latin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15600" y="737288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err="1" smtClean="0"/>
              <a:t>ед.изм</a:t>
            </a:r>
            <a:r>
              <a:rPr lang="ru-RU" sz="1000" b="1" dirty="0" smtClean="0"/>
              <a:t> </a:t>
            </a:r>
            <a:r>
              <a:rPr lang="ru-RU" sz="1000" b="1" dirty="0" err="1" smtClean="0"/>
              <a:t>млн.руб</a:t>
            </a:r>
            <a:r>
              <a:rPr lang="ru-RU" sz="1000" dirty="0" smtClean="0"/>
              <a:t>.</a:t>
            </a:r>
            <a:endParaRPr lang="ru-RU" sz="10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9090785"/>
              </p:ext>
            </p:extLst>
          </p:nvPr>
        </p:nvGraphicFramePr>
        <p:xfrm>
          <a:off x="1371600" y="735012"/>
          <a:ext cx="9093200" cy="6024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2" name="Лист" r:id="rId5" imgW="10839413" imgH="7181941" progId="Excel.Sheet.8">
                  <p:embed/>
                </p:oleObj>
              </mc:Choice>
              <mc:Fallback>
                <p:oleObj name="Лист" r:id="rId5" imgW="10839413" imgH="718194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71600" y="735012"/>
                        <a:ext cx="9093200" cy="6024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122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2"/>
          <p:cNvSpPr txBox="1">
            <a:spLocks/>
          </p:cNvSpPr>
          <p:nvPr/>
        </p:nvSpPr>
        <p:spPr>
          <a:xfrm>
            <a:off x="2649961" y="76199"/>
            <a:ext cx="9084839" cy="45720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i="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 ФЕДЕРАЛЬНОГО БЮДЖЕТА  НА ТЕРРИТОРИИ САМАРСКОЙ 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ПО </a:t>
            </a: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ПОДВЕДОМСТВЕННОСТИ ЗА 2022 ГОД</a:t>
            </a:r>
            <a:endParaRPr lang="ru-RU" sz="16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1941" y="1512074"/>
            <a:ext cx="1746295" cy="1383526"/>
          </a:xfrm>
          <a:prstGeom prst="ellipse">
            <a:avLst/>
          </a:prstGeom>
          <a:solidFill>
            <a:srgbClr val="00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-2114" y="3943418"/>
            <a:ext cx="1905000" cy="1535533"/>
          </a:xfrm>
          <a:prstGeom prst="ellipse">
            <a:avLst/>
          </a:prstGeom>
          <a:solidFill>
            <a:srgbClr val="FF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  <a:p>
            <a:pPr algn="ctr"/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595534" y="4512857"/>
            <a:ext cx="1904999" cy="1368911"/>
          </a:xfrm>
          <a:prstGeom prst="ellipse">
            <a:avLst/>
          </a:prstGeom>
          <a:solidFill>
            <a:srgbClr val="FF9999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2272" y="592218"/>
            <a:ext cx="3274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Уровень исполнения федерального бюджета</a:t>
            </a:r>
            <a:endParaRPr lang="ru-RU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8956" y="114813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100%</a:t>
            </a:r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41" y="35052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99,9%-99,3%</a:t>
            </a:r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5764" y="4031654"/>
            <a:ext cx="190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ниже 99,3%</a:t>
            </a:r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345296" y="598317"/>
            <a:ext cx="94176" cy="3796319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09054" y="592218"/>
            <a:ext cx="7752528" cy="3174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63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Наименьший уровень исполнения федерального бюджета</a:t>
            </a:r>
            <a:endParaRPr lang="ru-RU" sz="1463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0347978"/>
              </p:ext>
            </p:extLst>
          </p:nvPr>
        </p:nvGraphicFramePr>
        <p:xfrm>
          <a:off x="5929960" y="1241691"/>
          <a:ext cx="2527543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3953438"/>
              </p:ext>
            </p:extLst>
          </p:nvPr>
        </p:nvGraphicFramePr>
        <p:xfrm>
          <a:off x="8456706" y="1260937"/>
          <a:ext cx="1750832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/>
          </p:nvPr>
        </p:nvGraphicFramePr>
        <p:xfrm>
          <a:off x="10306414" y="1268714"/>
          <a:ext cx="1750832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4210722" y="909677"/>
            <a:ext cx="2047874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Управление делами Президента РФ</a:t>
            </a:r>
            <a:endParaRPr lang="ru-RU" sz="11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6" name="TextBox 1"/>
          <p:cNvSpPr txBox="1"/>
          <p:nvPr/>
        </p:nvSpPr>
        <p:spPr>
          <a:xfrm>
            <a:off x="6798065" y="1691132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89,46%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681865" y="940779"/>
            <a:ext cx="2956361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Минздрав РФ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8" name="TextBox 1"/>
          <p:cNvSpPr txBox="1"/>
          <p:nvPr/>
        </p:nvSpPr>
        <p:spPr>
          <a:xfrm>
            <a:off x="8934270" y="1691132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94,47%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285317" y="936413"/>
            <a:ext cx="2047874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МИД России</a:t>
            </a:r>
            <a:b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144126" y="1043405"/>
            <a:ext cx="2047874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Роспотребнадзор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10793078" y="1713223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94,80%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graphicFrame>
        <p:nvGraphicFramePr>
          <p:cNvPr id="83" name="Диаграмма 8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863411"/>
              </p:ext>
            </p:extLst>
          </p:nvPr>
        </p:nvGraphicFramePr>
        <p:xfrm>
          <a:off x="4343331" y="2584623"/>
          <a:ext cx="1750832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4" name="Диаграмма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35432"/>
              </p:ext>
            </p:extLst>
          </p:nvPr>
        </p:nvGraphicFramePr>
        <p:xfrm>
          <a:off x="5989990" y="2591614"/>
          <a:ext cx="2527543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5" name="Диаграмма 8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1904821"/>
              </p:ext>
            </p:extLst>
          </p:nvPr>
        </p:nvGraphicFramePr>
        <p:xfrm>
          <a:off x="8530763" y="2670304"/>
          <a:ext cx="1750832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6" name="Диаграмма 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448409"/>
              </p:ext>
            </p:extLst>
          </p:nvPr>
        </p:nvGraphicFramePr>
        <p:xfrm>
          <a:off x="10366444" y="2618637"/>
          <a:ext cx="1750832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87" name="TextBox 86"/>
          <p:cNvSpPr txBox="1"/>
          <p:nvPr/>
        </p:nvSpPr>
        <p:spPr>
          <a:xfrm>
            <a:off x="4194953" y="2402007"/>
            <a:ext cx="2047874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Росархив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44521" y="2381450"/>
            <a:ext cx="2956361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ФСИН России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285317" y="2385763"/>
            <a:ext cx="2047874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Росприроднадзор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0204155" y="2393328"/>
            <a:ext cx="2047874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Министерство труда и социальной защиты РФ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7" name="TextBox 1"/>
          <p:cNvSpPr txBox="1"/>
          <p:nvPr/>
        </p:nvSpPr>
        <p:spPr>
          <a:xfrm>
            <a:off x="4843905" y="3018712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99,09%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108" name="TextBox 1"/>
          <p:cNvSpPr txBox="1"/>
          <p:nvPr/>
        </p:nvSpPr>
        <p:spPr>
          <a:xfrm>
            <a:off x="6891747" y="3051722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99,22%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109" name="TextBox 1"/>
          <p:cNvSpPr txBox="1"/>
          <p:nvPr/>
        </p:nvSpPr>
        <p:spPr>
          <a:xfrm>
            <a:off x="9040432" y="3066829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99,22%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110" name="TextBox 1"/>
          <p:cNvSpPr txBox="1"/>
          <p:nvPr/>
        </p:nvSpPr>
        <p:spPr>
          <a:xfrm>
            <a:off x="10853108" y="3077881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99,26%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graphicFrame>
        <p:nvGraphicFramePr>
          <p:cNvPr id="119" name="Диаграмма 1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01284"/>
              </p:ext>
            </p:extLst>
          </p:nvPr>
        </p:nvGraphicFramePr>
        <p:xfrm>
          <a:off x="4345297" y="1249966"/>
          <a:ext cx="1750832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20" name="TextBox 1"/>
          <p:cNvSpPr txBox="1"/>
          <p:nvPr/>
        </p:nvSpPr>
        <p:spPr>
          <a:xfrm>
            <a:off x="4843905" y="1691132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84,49%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951434" y="1202063"/>
            <a:ext cx="23923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ФССП России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Следственный комитет РФ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Минкультуры России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Минсельхоз России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Росжелдор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Росгвардия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ФАС России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Роскомнадзор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Минспорт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Минюст России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946941" y="3369895"/>
            <a:ext cx="271069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МЧС России                                99,99%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Росрезерв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99,98%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99,98%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Генеральная прокуратура  РФ   99,97%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Роструд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99,96%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Минфин России                          99,93%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Росзравнадзор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99,93%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                99,91%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Минобороны России                  99,89% 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Росимущество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99,89%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Судебный департамент 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при Верховном суде РФ          99,82%   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ФТС России                               99,82%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Росстат                                       99,79%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14.Минкомсвязь России                 99,79%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 ГФС России                               99,74%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Росавиация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99,72%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 ФНС России                               99,67%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Росрыболовство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99,63%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 МВД России                               99,45%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24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2"/>
          <p:cNvSpPr txBox="1">
            <a:spLocks/>
          </p:cNvSpPr>
          <p:nvPr/>
        </p:nvSpPr>
        <p:spPr>
          <a:xfrm>
            <a:off x="2649961" y="76199"/>
            <a:ext cx="9084839" cy="45720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i="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 ФЕДЕРАЛЬНОГО БЮДЖЕТА  НА ТЕРРИТОРИИ САМАРСКОЙ 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ru-RU" sz="16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ЗАКУПКАМ ПО ПОДВЕДОМСТВЕННОСТИ ЗА 2022 ГОД</a:t>
            </a:r>
            <a:endParaRPr lang="ru-RU" sz="16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1941" y="1512074"/>
            <a:ext cx="1746295" cy="1383526"/>
          </a:xfrm>
          <a:prstGeom prst="ellipse">
            <a:avLst/>
          </a:prstGeom>
          <a:solidFill>
            <a:srgbClr val="00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-2114" y="3943418"/>
            <a:ext cx="1905000" cy="1535533"/>
          </a:xfrm>
          <a:prstGeom prst="ellipse">
            <a:avLst/>
          </a:prstGeom>
          <a:solidFill>
            <a:srgbClr val="FF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/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115167" y="4983650"/>
            <a:ext cx="1727548" cy="1569549"/>
          </a:xfrm>
          <a:prstGeom prst="ellipse">
            <a:avLst/>
          </a:prstGeom>
          <a:solidFill>
            <a:srgbClr val="FF9999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2272" y="592218"/>
            <a:ext cx="3274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Уровень исполнения федерального бюджета по закупкам </a:t>
            </a:r>
            <a:endParaRPr lang="ru-RU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8956" y="114813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100%</a:t>
            </a:r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41" y="35052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99,9%-99,0%</a:t>
            </a:r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30998" y="4467056"/>
            <a:ext cx="190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ниже 99,0%</a:t>
            </a:r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345296" y="598317"/>
            <a:ext cx="94176" cy="3796319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09054" y="592218"/>
            <a:ext cx="7752528" cy="3174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63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Наименьший уровень исполнения федерального бюджета по закупкам </a:t>
            </a:r>
            <a:endParaRPr lang="ru-RU" sz="1463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9062323"/>
              </p:ext>
            </p:extLst>
          </p:nvPr>
        </p:nvGraphicFramePr>
        <p:xfrm>
          <a:off x="4354591" y="1276202"/>
          <a:ext cx="1512809" cy="1038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3662041"/>
              </p:ext>
            </p:extLst>
          </p:nvPr>
        </p:nvGraphicFramePr>
        <p:xfrm>
          <a:off x="10409333" y="2632928"/>
          <a:ext cx="1531707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0274305"/>
              </p:ext>
            </p:extLst>
          </p:nvPr>
        </p:nvGraphicFramePr>
        <p:xfrm>
          <a:off x="5763700" y="1222265"/>
          <a:ext cx="1627699" cy="1065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10296337" y="1066685"/>
            <a:ext cx="16826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Минфин России</a:t>
            </a:r>
            <a:endParaRPr lang="ru-RU" sz="11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6" name="TextBox 1"/>
          <p:cNvSpPr txBox="1"/>
          <p:nvPr/>
        </p:nvSpPr>
        <p:spPr>
          <a:xfrm>
            <a:off x="4821303" y="1686705"/>
            <a:ext cx="58772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48,67%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86213" y="981715"/>
            <a:ext cx="1289571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Минздрав РФ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8" name="TextBox 1"/>
          <p:cNvSpPr txBox="1"/>
          <p:nvPr/>
        </p:nvSpPr>
        <p:spPr>
          <a:xfrm>
            <a:off x="10832838" y="3080903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98,46%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235069" y="2332123"/>
            <a:ext cx="1954231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МИД России</a:t>
            </a:r>
            <a:b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693127" y="981715"/>
            <a:ext cx="149476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Роспотребнадзор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6260846" y="1666376"/>
            <a:ext cx="5818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76,33%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graphicFrame>
        <p:nvGraphicFramePr>
          <p:cNvPr id="83" name="Диаграмма 8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4729154"/>
              </p:ext>
            </p:extLst>
          </p:nvPr>
        </p:nvGraphicFramePr>
        <p:xfrm>
          <a:off x="8901676" y="1278701"/>
          <a:ext cx="1750832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4" name="Диаграмма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6840687"/>
              </p:ext>
            </p:extLst>
          </p:nvPr>
        </p:nvGraphicFramePr>
        <p:xfrm>
          <a:off x="7309445" y="2688695"/>
          <a:ext cx="1757181" cy="1033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5" name="Диаграмма 8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8459574"/>
              </p:ext>
            </p:extLst>
          </p:nvPr>
        </p:nvGraphicFramePr>
        <p:xfrm>
          <a:off x="8911884" y="2589323"/>
          <a:ext cx="1759153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6" name="Диаграмма 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6102241"/>
              </p:ext>
            </p:extLst>
          </p:nvPr>
        </p:nvGraphicFramePr>
        <p:xfrm>
          <a:off x="7153378" y="1278701"/>
          <a:ext cx="2188891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87" name="TextBox 86"/>
          <p:cNvSpPr txBox="1"/>
          <p:nvPr/>
        </p:nvSpPr>
        <p:spPr>
          <a:xfrm>
            <a:off x="9092000" y="1030902"/>
            <a:ext cx="1398922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Росархив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413832" y="2364486"/>
            <a:ext cx="1928438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ФСИН России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096386" y="2370449"/>
            <a:ext cx="1462155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ФТС России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167302" y="926858"/>
            <a:ext cx="1910746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Министерство труда и социальной защиты РФ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7" name="TextBox 1"/>
          <p:cNvSpPr txBox="1"/>
          <p:nvPr/>
        </p:nvSpPr>
        <p:spPr>
          <a:xfrm>
            <a:off x="9430996" y="1769422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95,71%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108" name="TextBox 1"/>
          <p:cNvSpPr txBox="1"/>
          <p:nvPr/>
        </p:nvSpPr>
        <p:spPr>
          <a:xfrm>
            <a:off x="7977243" y="3121183"/>
            <a:ext cx="749969" cy="17308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97,89%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109" name="TextBox 1"/>
          <p:cNvSpPr txBox="1"/>
          <p:nvPr/>
        </p:nvSpPr>
        <p:spPr>
          <a:xfrm>
            <a:off x="9419273" y="3071668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98,38%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110" name="TextBox 1"/>
          <p:cNvSpPr txBox="1"/>
          <p:nvPr/>
        </p:nvSpPr>
        <p:spPr>
          <a:xfrm>
            <a:off x="7898266" y="1799370"/>
            <a:ext cx="658641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92,95%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graphicFrame>
        <p:nvGraphicFramePr>
          <p:cNvPr id="119" name="Диаграмма 1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7957743"/>
              </p:ext>
            </p:extLst>
          </p:nvPr>
        </p:nvGraphicFramePr>
        <p:xfrm>
          <a:off x="10399027" y="1328295"/>
          <a:ext cx="1750832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20" name="TextBox 1"/>
          <p:cNvSpPr txBox="1"/>
          <p:nvPr/>
        </p:nvSpPr>
        <p:spPr>
          <a:xfrm>
            <a:off x="10995154" y="1799370"/>
            <a:ext cx="58772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95,94%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946941" y="1154604"/>
            <a:ext cx="22336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ФССП России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Следственный комитет РФ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Росгвардия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ФАС России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Роскомнадзор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МЧС России 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Росрезерв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946941" y="3369895"/>
            <a:ext cx="27106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Минюст России                          99,99%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Генеральная прокуратура  РФ  99,73%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Роструд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99,92%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Росзравнадзор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99,94%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Минобороны России                  99,94% 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Росимущество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99,90%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Судебный департамент </a:t>
            </a:r>
          </a:p>
          <a:p>
            <a:r>
              <a:rPr lang="ru-RU" sz="1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Верховном суде </a:t>
            </a:r>
            <a:r>
              <a:rPr lang="ru-RU" sz="1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         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99,66%   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Минкомсвязь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                 99,78%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Росавиация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99,11%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Росприродназор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99,70%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8" name="Диаграмма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100273"/>
              </p:ext>
            </p:extLst>
          </p:nvPr>
        </p:nvGraphicFramePr>
        <p:xfrm>
          <a:off x="7665600" y="4188632"/>
          <a:ext cx="1467293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9" name="Диаграмма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1693444"/>
              </p:ext>
            </p:extLst>
          </p:nvPr>
        </p:nvGraphicFramePr>
        <p:xfrm>
          <a:off x="10268259" y="4085586"/>
          <a:ext cx="1750832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40" name="Диаграмма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8441563"/>
              </p:ext>
            </p:extLst>
          </p:nvPr>
        </p:nvGraphicFramePr>
        <p:xfrm>
          <a:off x="4386213" y="2592463"/>
          <a:ext cx="1617721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41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1794695"/>
              </p:ext>
            </p:extLst>
          </p:nvPr>
        </p:nvGraphicFramePr>
        <p:xfrm>
          <a:off x="5949014" y="2647414"/>
          <a:ext cx="1750832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43" name="Диаграмма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0868"/>
              </p:ext>
            </p:extLst>
          </p:nvPr>
        </p:nvGraphicFramePr>
        <p:xfrm>
          <a:off x="8740090" y="4144910"/>
          <a:ext cx="1750832" cy="1067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5651972" y="2332123"/>
            <a:ext cx="2047874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ГФС России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439472" y="2321877"/>
            <a:ext cx="1324228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ФНС России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6551780" y="3088173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96,55%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4902147" y="3063879"/>
            <a:ext cx="584253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96,18%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971217" y="3776183"/>
            <a:ext cx="2047874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Росрыболовство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10762660" y="4527982"/>
            <a:ext cx="749969" cy="18320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98,99%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762999" y="3809695"/>
            <a:ext cx="1552585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Росстат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9208958" y="4619583"/>
            <a:ext cx="749969" cy="18320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98,81%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527244" y="3876155"/>
            <a:ext cx="160564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38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МВД России</a:t>
            </a:r>
            <a:endParaRPr lang="ru-RU" sz="1138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7955083" y="4639353"/>
            <a:ext cx="749969" cy="2060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80" b="1" dirty="0" smtClean="0">
                <a:latin typeface="Segoe UI Light" panose="020B0502040204020203" pitchFamily="34" charset="0"/>
              </a:rPr>
              <a:t>98,63%</a:t>
            </a:r>
            <a:endParaRPr lang="ru-RU" sz="980" b="1" dirty="0"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06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152399" y="5867400"/>
            <a:ext cx="11905331" cy="8855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81200" y="76200"/>
            <a:ext cx="9525000" cy="430887"/>
          </a:xfrm>
        </p:spPr>
        <p:txBody>
          <a:bodyPr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ИСПОЛНЕНИЯ ФЕДЕРАЛЬНОГО БЮДЖЕТА НА ТЕРРИТОРИИ САМАРСКОЙ ОБЛАСТИ 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2022 ГОДУ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8374925"/>
              </p:ext>
            </p:extLst>
          </p:nvPr>
        </p:nvGraphicFramePr>
        <p:xfrm>
          <a:off x="1168400" y="838200"/>
          <a:ext cx="9329737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9755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81200" y="76200"/>
            <a:ext cx="9525000" cy="215444"/>
          </a:xfrm>
        </p:spPr>
        <p:txBody>
          <a:bodyPr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ФЕДЕРАЛЬНОГО БЮДЖЕТА ЗА 2022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1524000" y="2895600"/>
            <a:ext cx="95250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eaLnBrk="1" hangingPunct="1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/>
            <a:r>
              <a:rPr lang="ru-RU" sz="3200" kern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</a:t>
            </a:r>
            <a:r>
              <a:rPr lang="ru-RU" sz="32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</a:t>
            </a:r>
            <a:endParaRPr lang="ru-RU" sz="32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621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ема1" id="{6ADD8BFC-2B92-44D0-9307-BC56036802DA}" vid="{F6C175F3-D9BB-4FEE-8BD7-597FE42588D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16623</TotalTime>
  <Words>692</Words>
  <Application>Microsoft Office PowerPoint</Application>
  <PresentationFormat>Произвольный</PresentationFormat>
  <Paragraphs>202</Paragraphs>
  <Slides>8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Тема1</vt:lpstr>
      <vt:lpstr>Лист</vt:lpstr>
      <vt:lpstr>Презентация PowerPoint</vt:lpstr>
      <vt:lpstr>ИСПОЛНЕНИЕ ФЕДЕРАЛЬНОГО БЮДЖЕТА НА ТЕРРИТОРИИ САМАРСКОЙ ОБЛАСТИ ЗА 2022 ГОД </vt:lpstr>
      <vt:lpstr>ИСПОЛНЕНИЕ ФЕДЕРАЛЬНОГО БЮДЖЕТА  НА ТЕРРИТОРИИ САМАРСКОЙ ОБЛАСТИ ЗА 2022  ГОД  НАЦИОНАЛЬНЫХ ПРОЕКТОВ\ПРОГРАММ </vt:lpstr>
      <vt:lpstr>Презентация PowerPoint</vt:lpstr>
      <vt:lpstr>Презентация PowerPoint</vt:lpstr>
      <vt:lpstr>Презентация PowerPoint</vt:lpstr>
      <vt:lpstr>ДИНАМИКА ИСПОЛНЕНИЯ ФЕДЕРАЛЬНОГО БЮДЖЕТА НА ТЕРРИТОРИИ САМАРСКОЙ ОБЛАСТИ  В  2022 ГОДУ</vt:lpstr>
      <vt:lpstr>ИСПОЛНЕНИЕ ФЕДЕРАЛЬНОГО БЮДЖЕТА ЗА 2022 ГОД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Губина Лариса Егоровна</cp:lastModifiedBy>
  <cp:revision>879</cp:revision>
  <cp:lastPrinted>2023-01-25T09:30:54Z</cp:lastPrinted>
  <dcterms:created xsi:type="dcterms:W3CDTF">2019-07-31T16:47:50Z</dcterms:created>
  <dcterms:modified xsi:type="dcterms:W3CDTF">2023-02-10T10:00:33Z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