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92" r:id="rId3"/>
    <p:sldId id="286" r:id="rId4"/>
    <p:sldId id="297" r:id="rId5"/>
    <p:sldId id="299" r:id="rId6"/>
    <p:sldId id="298" r:id="rId7"/>
    <p:sldId id="300" r:id="rId8"/>
    <p:sldId id="301" r:id="rId9"/>
    <p:sldId id="304" r:id="rId10"/>
    <p:sldId id="296" r:id="rId11"/>
    <p:sldId id="302" r:id="rId12"/>
  </p:sldIdLst>
  <p:sldSz cx="12192000" cy="6858000"/>
  <p:notesSz cx="9926638" cy="6858000"/>
  <p:defaultTextStyle>
    <a:defPPr lvl="0">
      <a:defRPr lang="ru-RU"/>
    </a:defPPr>
    <a:lvl1pPr marL="0" lvl="0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1pPr>
    <a:lvl2pPr marL="966192" lvl="1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2pPr>
    <a:lvl3pPr marL="1932384" lvl="2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3pPr>
    <a:lvl4pPr marL="2898576" lvl="3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4pPr>
    <a:lvl5pPr marL="3864767" lvl="4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5pPr>
    <a:lvl6pPr marL="4830959" lvl="5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6pPr>
    <a:lvl7pPr marL="5797151" lvl="6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7pPr>
    <a:lvl8pPr marL="6763343" lvl="7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8pPr>
    <a:lvl9pPr marL="7729535" lvl="8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02" userDrawn="1">
          <p15:clr>
            <a:srgbClr val="A4A3A4"/>
          </p15:clr>
        </p15:guide>
        <p15:guide id="2" pos="1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8F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86" autoAdjust="0"/>
    <p:restoredTop sz="94629" autoAdjust="0"/>
  </p:normalViewPr>
  <p:slideViewPr>
    <p:cSldViewPr snapToGrid="0">
      <p:cViewPr varScale="1">
        <p:scale>
          <a:sx n="110" d="100"/>
          <a:sy n="110" d="100"/>
        </p:scale>
        <p:origin x="1038" y="102"/>
      </p:cViewPr>
      <p:guideLst>
        <p:guide orient="horz" pos="3702"/>
        <p:guide pos="1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5" d="100"/>
          <a:sy n="115" d="100"/>
        </p:scale>
        <p:origin x="-2016" y="-96"/>
      </p:cViewPr>
      <p:guideLst>
        <p:guide orient="horz" pos="2160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1907" cy="342229"/>
          </a:xfrm>
          <a:prstGeom prst="rect">
            <a:avLst/>
          </a:prstGeom>
        </p:spPr>
        <p:txBody>
          <a:bodyPr vert="horz" lIns="170318" tIns="85158" rIns="170318" bIns="85158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000" y="1"/>
            <a:ext cx="4301907" cy="342229"/>
          </a:xfrm>
          <a:prstGeom prst="rect">
            <a:avLst/>
          </a:prstGeom>
        </p:spPr>
        <p:txBody>
          <a:bodyPr vert="horz" lIns="170318" tIns="85158" rIns="170318" bIns="85158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22.04.2025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9888" y="858838"/>
            <a:ext cx="4106862" cy="2311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70318" tIns="85158" rIns="170318" bIns="8515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20" y="3301503"/>
            <a:ext cx="7942403" cy="2700926"/>
          </a:xfrm>
          <a:prstGeom prst="rect">
            <a:avLst/>
          </a:prstGeom>
        </p:spPr>
        <p:txBody>
          <a:bodyPr vert="horz" lIns="170318" tIns="85158" rIns="170318" bIns="8515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515772"/>
            <a:ext cx="4301907" cy="342229"/>
          </a:xfrm>
          <a:prstGeom prst="rect">
            <a:avLst/>
          </a:prstGeom>
        </p:spPr>
        <p:txBody>
          <a:bodyPr vert="horz" lIns="170318" tIns="85158" rIns="170318" bIns="85158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000" y="6515772"/>
            <a:ext cx="4301907" cy="342229"/>
          </a:xfrm>
          <a:prstGeom prst="rect">
            <a:avLst/>
          </a:prstGeom>
        </p:spPr>
        <p:txBody>
          <a:bodyPr vert="horz" lIns="170318" tIns="85158" rIns="170318" bIns="85158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1pPr>
    <a:lvl2pPr marL="966192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2pPr>
    <a:lvl3pPr marL="1932384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3pPr>
    <a:lvl4pPr marL="2898576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4pPr>
    <a:lvl5pPr marL="3864767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5pPr>
    <a:lvl6pPr marL="4830959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6pPr>
    <a:lvl7pPr marL="5797151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7pPr>
    <a:lvl8pPr marL="6763343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8pPr>
    <a:lvl9pPr marL="7729535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9888" y="858838"/>
            <a:ext cx="4106862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Подсистема</a:t>
            </a:r>
            <a:r>
              <a:rPr lang="ru-RU" baseline="0" dirty="0" smtClean="0"/>
              <a:t> информационно – аналитического обеспечения государственной интегрированной информационной системы управления общественными финансами «Электронный бюджет»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60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906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263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790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994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674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8" y="1818514"/>
            <a:ext cx="8534401" cy="2681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43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2" y="152405"/>
            <a:ext cx="10305132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lang="ru-RU"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4/22/2025</a:t>
            </a:fld>
            <a:endParaRPr lang="en-US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/>
              <a:t>4/22/2025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152405"/>
            <a:ext cx="9404279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t>4/22/2025</a:t>
            </a:fld>
            <a:endParaRPr lang="en-US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52401"/>
            <a:ext cx="10381332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xmlns="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70" y="6555595"/>
            <a:ext cx="280416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8" y="1818514"/>
            <a:ext cx="8534401" cy="2557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62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52405"/>
            <a:ext cx="10381333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6" y="6377949"/>
            <a:ext cx="2804161" cy="585417"/>
          </a:xfrm>
        </p:spPr>
        <p:txBody>
          <a:bodyPr/>
          <a:lstStyle/>
          <a:p>
            <a:fld id="{6CB1BF78-1EA2-4E43-BE18-17552A1BFD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5281" y="6377952"/>
            <a:ext cx="3901440" cy="585417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342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145281" y="6377952"/>
            <a:ext cx="3901440" cy="585417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609606" y="6377949"/>
            <a:ext cx="2804161" cy="585417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1298-99DA-461A-8FDD-BAB9CD9BA1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52405"/>
            <a:ext cx="10076533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49993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145281" y="6377952"/>
            <a:ext cx="3901440" cy="585417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606" y="6377949"/>
            <a:ext cx="2804161" cy="585417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B3269-B80F-4081-944E-899691369D9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2405"/>
            <a:ext cx="10305133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xmlns="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73" y="6555596"/>
            <a:ext cx="2804161" cy="2557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662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152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6985" y="3233855"/>
            <a:ext cx="8016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1" y="4912540"/>
            <a:ext cx="564744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7"/>
            <a:ext cx="3901440" cy="585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4" y="6377944"/>
            <a:ext cx="2804161" cy="5854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t>4/22/2025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53570" y="6555595"/>
            <a:ext cx="280416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50F777F-F515-4D06-8533-650D147B7E4D}"/>
              </a:ext>
            </a:extLst>
          </p:cNvPr>
          <p:cNvSpPr/>
          <p:nvPr userDrawn="1"/>
        </p:nvSpPr>
        <p:spPr>
          <a:xfrm flipV="1">
            <a:off x="-1" y="430247"/>
            <a:ext cx="12180841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95809" y="41565"/>
            <a:ext cx="2771835" cy="6232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90" r:id="rId4"/>
    <p:sldLayoutId id="2147483691" r:id="rId5"/>
    <p:sldLayoutId id="2147483692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>
        <a:defRPr sz="3171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27">
        <a:defRPr>
          <a:latin typeface="+mn-lt"/>
          <a:ea typeface="+mn-ea"/>
          <a:cs typeface="+mn-cs"/>
        </a:defRPr>
      </a:lvl2pPr>
      <a:lvl3pPr marL="1450254">
        <a:defRPr>
          <a:latin typeface="+mn-lt"/>
          <a:ea typeface="+mn-ea"/>
          <a:cs typeface="+mn-cs"/>
        </a:defRPr>
      </a:lvl3pPr>
      <a:lvl4pPr marL="2175380">
        <a:defRPr>
          <a:latin typeface="+mn-lt"/>
          <a:ea typeface="+mn-ea"/>
          <a:cs typeface="+mn-cs"/>
        </a:defRPr>
      </a:lvl4pPr>
      <a:lvl5pPr marL="2900507">
        <a:defRPr>
          <a:latin typeface="+mn-lt"/>
          <a:ea typeface="+mn-ea"/>
          <a:cs typeface="+mn-cs"/>
        </a:defRPr>
      </a:lvl5pPr>
      <a:lvl6pPr marL="3625636">
        <a:defRPr>
          <a:latin typeface="+mn-lt"/>
          <a:ea typeface="+mn-ea"/>
          <a:cs typeface="+mn-cs"/>
        </a:defRPr>
      </a:lvl6pPr>
      <a:lvl7pPr marL="4350762">
        <a:defRPr>
          <a:latin typeface="+mn-lt"/>
          <a:ea typeface="+mn-ea"/>
          <a:cs typeface="+mn-cs"/>
        </a:defRPr>
      </a:lvl7pPr>
      <a:lvl8pPr marL="5075889">
        <a:defRPr>
          <a:latin typeface="+mn-lt"/>
          <a:ea typeface="+mn-ea"/>
          <a:cs typeface="+mn-cs"/>
        </a:defRPr>
      </a:lvl8pPr>
      <a:lvl9pPr marL="58010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27">
        <a:defRPr>
          <a:latin typeface="+mn-lt"/>
          <a:ea typeface="+mn-ea"/>
          <a:cs typeface="+mn-cs"/>
        </a:defRPr>
      </a:lvl2pPr>
      <a:lvl3pPr marL="1450254">
        <a:defRPr>
          <a:latin typeface="+mn-lt"/>
          <a:ea typeface="+mn-ea"/>
          <a:cs typeface="+mn-cs"/>
        </a:defRPr>
      </a:lvl3pPr>
      <a:lvl4pPr marL="2175380">
        <a:defRPr>
          <a:latin typeface="+mn-lt"/>
          <a:ea typeface="+mn-ea"/>
          <a:cs typeface="+mn-cs"/>
        </a:defRPr>
      </a:lvl4pPr>
      <a:lvl5pPr marL="2900507">
        <a:defRPr>
          <a:latin typeface="+mn-lt"/>
          <a:ea typeface="+mn-ea"/>
          <a:cs typeface="+mn-cs"/>
        </a:defRPr>
      </a:lvl5pPr>
      <a:lvl6pPr marL="3625636">
        <a:defRPr>
          <a:latin typeface="+mn-lt"/>
          <a:ea typeface="+mn-ea"/>
          <a:cs typeface="+mn-cs"/>
        </a:defRPr>
      </a:lvl6pPr>
      <a:lvl7pPr marL="4350762">
        <a:defRPr>
          <a:latin typeface="+mn-lt"/>
          <a:ea typeface="+mn-ea"/>
          <a:cs typeface="+mn-cs"/>
        </a:defRPr>
      </a:lvl7pPr>
      <a:lvl8pPr marL="5075889">
        <a:defRPr>
          <a:latin typeface="+mn-lt"/>
          <a:ea typeface="+mn-ea"/>
          <a:cs typeface="+mn-cs"/>
        </a:defRPr>
      </a:lvl8pPr>
      <a:lvl9pPr marL="580101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samara.roskazna.ru/" TargetMode="External"/><Relationship Id="rId2" Type="http://schemas.openxmlformats.org/officeDocument/2006/relationships/hyperlink" Target="https://peo.roskazna.ru/enrol/index.php?id=630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6551128"/>
            <a:ext cx="12192000" cy="396715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9" name="object 9"/>
          <p:cNvSpPr/>
          <p:nvPr/>
        </p:nvSpPr>
        <p:spPr>
          <a:xfrm>
            <a:off x="9559606" y="550487"/>
            <a:ext cx="2632396" cy="58409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1" name="TextBox 10"/>
          <p:cNvSpPr txBox="1"/>
          <p:nvPr/>
        </p:nvSpPr>
        <p:spPr>
          <a:xfrm>
            <a:off x="-12776" y="6525924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8" dirty="0" smtClean="0">
                <a:solidFill>
                  <a:schemeClr val="bg1">
                    <a:lumMod val="65000"/>
                  </a:schemeClr>
                </a:solidFill>
              </a:rPr>
              <a:t>Samara.roskazna.gov.ru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31095" y="6525924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 г. </a:t>
            </a:r>
            <a:r>
              <a:rPr lang="ru-RU" sz="1268" dirty="0" smtClean="0">
                <a:solidFill>
                  <a:schemeClr val="bg1">
                    <a:lumMod val="65000"/>
                  </a:schemeClr>
                </a:solidFill>
              </a:rPr>
              <a:t>Самара, апрель 20</a:t>
            </a:r>
            <a:r>
              <a:rPr lang="en-US" sz="1268" dirty="0" smtClean="0">
                <a:solidFill>
                  <a:schemeClr val="bg1">
                    <a:lumMod val="65000"/>
                  </a:schemeClr>
                </a:solidFill>
              </a:rPr>
              <a:t>25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xmlns="" id="{5B18A36C-A304-4C91-856D-493F17EA7DB3}"/>
              </a:ext>
            </a:extLst>
          </p:cNvPr>
          <p:cNvSpPr/>
          <p:nvPr/>
        </p:nvSpPr>
        <p:spPr>
          <a:xfrm flipV="1">
            <a:off x="1524000" y="430246"/>
            <a:ext cx="8737600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33400" y="1801342"/>
            <a:ext cx="89328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вопросы использования подсистемы управления доходами ГИИС Электронный бюджет после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420" y="5473910"/>
            <a:ext cx="84486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 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технологического обеспечения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УФК по Самарской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Житяева Ирина Владимировна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152401"/>
            <a:ext cx="10381332" cy="615553"/>
          </a:xfrm>
        </p:spPr>
        <p:txBody>
          <a:bodyPr/>
          <a:lstStyle/>
          <a:p>
            <a:r>
              <a:rPr lang="ru-RU" b="0" dirty="0"/>
              <a:t/>
            </a:r>
            <a:br>
              <a:rPr lang="ru-RU" b="0" dirty="0"/>
            </a:b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обращения через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кабинет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875" y="1042249"/>
            <a:ext cx="1191485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/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обращения на группу технической поддержки возможно после входа в Личный кабинет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/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Кнопка создания обращения («Техническая поддержка») доступна в верхнем правом углу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76" y="1689474"/>
            <a:ext cx="1017205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endParaRPr lang="ru-RU" sz="1800" dirty="0" smtClean="0"/>
          </a:p>
          <a:p>
            <a:pPr marL="342900" indent="-342900">
              <a:buFontTx/>
              <a:buChar char="-"/>
            </a:pPr>
            <a:endParaRPr lang="ru-RU" sz="1800" dirty="0"/>
          </a:p>
          <a:p>
            <a:endParaRPr lang="ru-RU" sz="1800" dirty="0"/>
          </a:p>
          <a:p>
            <a:endParaRPr lang="ru-RU" sz="1800" dirty="0" smtClean="0"/>
          </a:p>
          <a:p>
            <a:endParaRPr lang="ru-RU" sz="2000" dirty="0"/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34" y="3319130"/>
            <a:ext cx="9852025" cy="259080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049486" y="3319130"/>
            <a:ext cx="2264228" cy="36459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46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обращения через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кабинет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239734" y="813264"/>
            <a:ext cx="8096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БЫЛО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2549" y="813265"/>
            <a:ext cx="116172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нажатии на кнопку «Техническая поддержка» откроется форма, в которой необходимо заполнить все доступные поля.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019108" y="2056724"/>
            <a:ext cx="50386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поле «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обращения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необходимо указать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Инцидент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–если у Вас возникла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работе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система не работает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консультацию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–если Вы хотите получить разъяснения по работе в системе, а также разъяснения по работе контролей при вводе документов.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429" y="1820768"/>
            <a:ext cx="6583679" cy="500361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515291" y="2891246"/>
            <a:ext cx="5381898" cy="461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16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152401"/>
            <a:ext cx="10381331" cy="307777"/>
          </a:xfrm>
        </p:spPr>
        <p:txBody>
          <a:bodyPr/>
          <a:lstStyle/>
          <a:p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обращения через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кабинет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210639" y="271351"/>
            <a:ext cx="58470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поле «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 обращения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необходимо полностью описать возникшую проблему, действия пользователя, предшествующие возникновению проблемы, и указать реквизиты проблемных документов с указанием идентификатора документа (ГУИД) или описать выполняемую операцию, при которой возникают ошибки.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10639" y="2525670"/>
            <a:ext cx="58470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обращению Вы можете приложить скриншоты и иные файлы, которые позволяют более точно и однозначно определить, как возникает ошибка,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вопрос необходима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Далее создать сообщение.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33" y="1548623"/>
            <a:ext cx="5957578" cy="452778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49234" y="4345577"/>
            <a:ext cx="5129349" cy="7402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210639" y="4412717"/>
            <a:ext cx="58470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сообщения необходимо начинать с кода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ТОФК,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котором вы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обслуживаетесь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вашего лицевого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84960" y="5207726"/>
            <a:ext cx="4493623" cy="4267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14949" y="5721531"/>
            <a:ext cx="1132114" cy="1915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69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152401"/>
            <a:ext cx="10381331" cy="307777"/>
          </a:xfrm>
        </p:spPr>
        <p:txBody>
          <a:bodyPr/>
          <a:lstStyle/>
          <a:p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обращения через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кабинет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112" y="939241"/>
            <a:ext cx="4403250" cy="18280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52" y="4343720"/>
            <a:ext cx="4078800" cy="1314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152" y="2960053"/>
            <a:ext cx="4403250" cy="109566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334000" y="1170892"/>
            <a:ext cx="6858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регистрации обращения на указанную Вами почту придет номер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обращения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формате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XXXXXXX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34000" y="2767115"/>
            <a:ext cx="6035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обращению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будут приходить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указанный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Вами почтовый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ящик.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05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152401"/>
            <a:ext cx="10381331" cy="307777"/>
          </a:xfrm>
        </p:spPr>
        <p:txBody>
          <a:bodyPr/>
          <a:lstStyle/>
          <a:p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информации по обращению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7700" y="289621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4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пришел запрос </a:t>
            </a: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информации:</a:t>
            </a:r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00" y="-8066454"/>
            <a:ext cx="6096000" cy="624786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пришел запрос информации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Дозвониться до оператора по номеру: 8 (800) 30 -10 -777;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Назвать оператору номер обращения: SD XXXXXXX;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Предоставить информацию.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Важно!!!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не предоставления дополнительной информации в течение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рабочих дней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запросу прекращаются, обращение в СУЭ автоматически закрывается.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информации по телефону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информации по почте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Написать письмо на почту eb_support@roskazna.ru;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В теме письма указать номер обращения: SD XXXXXXX;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Предоставить информацию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4807" y="1289895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4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по почте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43551" y="1209526"/>
            <a:ext cx="636746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Написать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на почту eb_support@roskazna.ru;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теме письма указать номер обращения: SD XXXXXXX;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Предоставить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5750" y="2158929"/>
            <a:ext cx="50863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4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ru-RU" sz="4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информации по телефону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43551" y="1697264"/>
            <a:ext cx="65141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400" dirty="0">
              <a:solidFill>
                <a:srgbClr val="000000"/>
              </a:solidFill>
            </a:endParaRPr>
          </a:p>
          <a:p>
            <a:endParaRPr lang="ru-RU" sz="4400" dirty="0"/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Дозвониться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оператора по номеру: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8(800)30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-10 -777;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Назвать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оператору номер обращения: SD XXXXXXX;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Предоставить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информацию.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85750" y="4374920"/>
            <a:ext cx="1162526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Обратите внимание:</a:t>
            </a: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предоставления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дополнительной информации в течение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рабочих дней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запросу прекращаются,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автоматически закрывается.</a:t>
            </a:r>
          </a:p>
        </p:txBody>
      </p:sp>
    </p:spTree>
    <p:extLst>
      <p:ext uri="{BB962C8B-B14F-4D97-AF65-F5344CB8AC3E}">
        <p14:creationId xmlns:p14="http://schemas.microsoft.com/office/powerpoint/2010/main" val="332287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152401"/>
            <a:ext cx="10381331" cy="615553"/>
          </a:xfrm>
        </p:spPr>
        <p:txBody>
          <a:bodyPr/>
          <a:lstStyle/>
          <a:p>
            <a:r>
              <a:rPr lang="ru-RU" b="0" dirty="0"/>
              <a:t/>
            </a:r>
            <a:br>
              <a:rPr lang="ru-RU" b="0" dirty="0"/>
            </a:b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 как его 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найти</a:t>
            </a:r>
            <a:endParaRPr lang="ru-RU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90501" y="767954"/>
            <a:ext cx="117633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(ГУИД)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—уникальный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идентификатор, который записывается в виде строки из тридцати шести символов или цифр.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поддержка использует ГУИД для исключения вероятных ошибок при наличии документов с одинаковыми номерами/датами.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 Идентификатор документа располагается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вкладке 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Системные Атрибуты» на панели быстрого просмотра.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4762" y="3469776"/>
            <a:ext cx="8505226" cy="16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4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152401"/>
            <a:ext cx="10381332" cy="615553"/>
          </a:xfrm>
        </p:spPr>
        <p:txBody>
          <a:bodyPr/>
          <a:lstStyle/>
          <a:p>
            <a:r>
              <a:rPr lang="ru-RU" b="0" dirty="0"/>
              <a:t/>
            </a:r>
            <a:br>
              <a:rPr lang="ru-RU" b="0" dirty="0"/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создания 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обращения в </a:t>
            </a:r>
            <a:r>
              <a:rPr lang="ru-RU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службу технической поддержки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6725" y="879278"/>
            <a:ext cx="1122997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Корректно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выбирайте тип обращения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«Запрос на консультацию» или «Инцидент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консультация или ошибка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одно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 создавайте повторное обращение по тому же вопросу или ошибке, это не только не сократит время решения, но и затруднит рассмотрение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Понятно и информативно указывайте расположение , в котором возникла проблема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Например: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Управления Доходами/Документы АДБ/Распоряжение о совершении казначейского платежа (возврат)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Фиксируйте не только ошибку, но и действия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привели к ее возникновению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Информативно и максимально полно заполняйте текст обращения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нему специалисты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 варианты решения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Оставляйте комментарии в обращении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по теме заявки.</a:t>
            </a:r>
          </a:p>
        </p:txBody>
      </p:sp>
    </p:spTree>
    <p:extLst>
      <p:ext uri="{BB962C8B-B14F-4D97-AF65-F5344CB8AC3E}">
        <p14:creationId xmlns:p14="http://schemas.microsoft.com/office/powerpoint/2010/main" val="2274957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399" y="255090"/>
            <a:ext cx="10381332" cy="307777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приоритета </a:t>
            </a:r>
            <a:r>
              <a:rPr lang="ru-RU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обращениям</a:t>
            </a:r>
            <a:endParaRPr lang="ru-RU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47271" y="1204175"/>
            <a:ext cx="107017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если обращение долго не решается, необходимо позвонить в отдел технологического обеспечения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УФК по Самарской области, для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поднятия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приоритета по обращению.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38200" y="2128070"/>
            <a:ext cx="97916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Номера телефонов:</a:t>
            </a:r>
          </a:p>
          <a:p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334-46-72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добавочный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4243;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334-46-72 добавочный  2243;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334-46-72 добавочный 6243.</a:t>
            </a:r>
          </a:p>
          <a:p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92626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 материалы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9625" y="1148031"/>
            <a:ext cx="1109945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обучающем портале ПЕО размещена документация и видеоролики 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 в ГИИС «Электронный бюджет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(главная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страница / Электронный бюджет / Подсистема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доходами / Подсистема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доходами для АДБ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peo.roskazna.ru/enrol/index.php?id=630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прохождения обучения необходимо </a:t>
            </a:r>
            <a:r>
              <a:rPr lang="ru-RU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авторизироваться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записаться на курс.</a:t>
            </a:r>
          </a:p>
          <a:p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Также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официальном сайте Управления Федерального казначейства по Самарской области в разделе «ГИС / Электронный бюджет / Подсистема управления доходами» размещена пользовательская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документация: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http://samara.roskazna.ru/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965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4"/>
          </p:nvPr>
        </p:nvSpPr>
        <p:spPr>
          <a:xfrm>
            <a:off x="1671783" y="2713864"/>
            <a:ext cx="8534401" cy="553998"/>
          </a:xfrm>
        </p:spPr>
        <p:txBody>
          <a:bodyPr/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729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reasury">
      <a:dk1>
        <a:srgbClr val="000000"/>
      </a:dk1>
      <a:lt1>
        <a:sysClr val="window" lastClr="FFFFFF"/>
      </a:lt1>
      <a:dk2>
        <a:srgbClr val="1F497D"/>
      </a:dk2>
      <a:lt2>
        <a:srgbClr val="C6D9F0"/>
      </a:lt2>
      <a:accent1>
        <a:srgbClr val="1F497D"/>
      </a:accent1>
      <a:accent2>
        <a:srgbClr val="548DD4"/>
      </a:accent2>
      <a:accent3>
        <a:srgbClr val="00B0F0"/>
      </a:accent3>
      <a:accent4>
        <a:srgbClr val="779ECC"/>
      </a:accent4>
      <a:accent5>
        <a:srgbClr val="0070C0"/>
      </a:accent5>
      <a:accent6>
        <a:srgbClr val="8DB3E2"/>
      </a:accent6>
      <a:hlink>
        <a:srgbClr val="5DD8FF"/>
      </a:hlink>
      <a:folHlink>
        <a:srgbClr val="00B0F0"/>
      </a:folHlink>
    </a:clrScheme>
    <a:fontScheme name="Другая 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3344</TotalTime>
  <Words>774</Words>
  <Application>Microsoft Office PowerPoint</Application>
  <PresentationFormat>Широкоэкранный</PresentationFormat>
  <Paragraphs>129</Paragraphs>
  <Slides>11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Презентация PowerPoint</vt:lpstr>
      <vt:lpstr> Создание обращения через Личный кабинет </vt:lpstr>
      <vt:lpstr>Создание обращения через Личный кабинет</vt:lpstr>
      <vt:lpstr>Создание обращения через Личный кабинет</vt:lpstr>
      <vt:lpstr>Создание обращения через Личный кабинет</vt:lpstr>
      <vt:lpstr>Предоставление информации по обращению</vt:lpstr>
      <vt:lpstr> Что такое Идентификатор, и как его найти</vt:lpstr>
      <vt:lpstr> Правила создания обращения в службу технической поддержки</vt:lpstr>
      <vt:lpstr>Повышение приоритета по обращениям</vt:lpstr>
      <vt:lpstr>Обучающие материалы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Кокушкина Дарья Дмитриевна</dc:creator>
  <cp:lastModifiedBy>Житяева Ирина Владимировна</cp:lastModifiedBy>
  <cp:revision>245</cp:revision>
  <cp:lastPrinted>2025-04-21T11:45:54Z</cp:lastPrinted>
  <dcterms:modified xsi:type="dcterms:W3CDTF">2025-04-22T04:21:11Z</dcterms:modified>
</cp:coreProperties>
</file>